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88" r:id="rId1"/>
  </p:sldMasterIdLst>
  <p:notesMasterIdLst>
    <p:notesMasterId r:id="rId26"/>
  </p:notesMasterIdLst>
  <p:sldIdLst>
    <p:sldId id="282" r:id="rId2"/>
    <p:sldId id="257" r:id="rId3"/>
    <p:sldId id="283" r:id="rId4"/>
    <p:sldId id="258" r:id="rId5"/>
    <p:sldId id="285" r:id="rId6"/>
    <p:sldId id="287" r:id="rId7"/>
    <p:sldId id="261" r:id="rId8"/>
    <p:sldId id="288" r:id="rId9"/>
    <p:sldId id="269" r:id="rId10"/>
    <p:sldId id="289" r:id="rId11"/>
    <p:sldId id="280" r:id="rId12"/>
    <p:sldId id="264" r:id="rId13"/>
    <p:sldId id="286" r:id="rId14"/>
    <p:sldId id="262" r:id="rId15"/>
    <p:sldId id="284" r:id="rId16"/>
    <p:sldId id="274" r:id="rId17"/>
    <p:sldId id="267" r:id="rId18"/>
    <p:sldId id="279" r:id="rId19"/>
    <p:sldId id="272" r:id="rId20"/>
    <p:sldId id="265" r:id="rId21"/>
    <p:sldId id="275" r:id="rId22"/>
    <p:sldId id="276" r:id="rId23"/>
    <p:sldId id="277" r:id="rId24"/>
    <p:sldId id="27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8C8A2B82-A87B-3F41-A6D9-9A8DBF409A48}">
          <p14:sldIdLst>
            <p14:sldId id="282"/>
            <p14:sldId id="257"/>
            <p14:sldId id="283"/>
            <p14:sldId id="258"/>
            <p14:sldId id="285"/>
            <p14:sldId id="287"/>
            <p14:sldId id="261"/>
            <p14:sldId id="288"/>
            <p14:sldId id="269"/>
          </p14:sldIdLst>
        </p14:section>
        <p14:section name="Section sans titre" id="{47153299-49F6-554D-BC23-8027ACEC79C8}">
          <p14:sldIdLst>
            <p14:sldId id="289"/>
            <p14:sldId id="280"/>
            <p14:sldId id="264"/>
            <p14:sldId id="286"/>
            <p14:sldId id="262"/>
            <p14:sldId id="284"/>
            <p14:sldId id="274"/>
            <p14:sldId id="267"/>
            <p14:sldId id="279"/>
            <p14:sldId id="272"/>
            <p14:sldId id="265"/>
            <p14:sldId id="275"/>
            <p14:sldId id="276"/>
            <p14:sldId id="277"/>
            <p14:sldId id="27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01"/>
    <p:restoredTop sz="94710"/>
  </p:normalViewPr>
  <p:slideViewPr>
    <p:cSldViewPr snapToGrid="0">
      <p:cViewPr varScale="1">
        <p:scale>
          <a:sx n="146" d="100"/>
          <a:sy n="146" d="100"/>
        </p:scale>
        <p:origin x="344" y="17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B66DB4-9D6A-4F6A-8818-000F51E002F0}"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en-US"/>
        </a:p>
      </dgm:t>
    </dgm:pt>
    <dgm:pt modelId="{99009FB7-DAE8-48DA-8EB4-8AC9B3F80FC7}">
      <dgm:prSet/>
      <dgm:spPr/>
      <dgm:t>
        <a:bodyPr/>
        <a:lstStyle/>
        <a:p>
          <a:r>
            <a:rPr lang="fr-FR" dirty="0"/>
            <a:t>UN INDICATEUR DE D’ACTIVITÉ SERA MIS EN PLACE.</a:t>
          </a:r>
          <a:endParaRPr lang="en-US" dirty="0"/>
        </a:p>
      </dgm:t>
    </dgm:pt>
    <dgm:pt modelId="{A708EAE4-6929-450E-BFFC-6D5D817B4F97}" type="parTrans" cxnId="{DDD51E15-D8F2-4779-9110-C6C682F86909}">
      <dgm:prSet/>
      <dgm:spPr/>
      <dgm:t>
        <a:bodyPr/>
        <a:lstStyle/>
        <a:p>
          <a:endParaRPr lang="en-US"/>
        </a:p>
      </dgm:t>
    </dgm:pt>
    <dgm:pt modelId="{3391DDC7-16E2-4C77-9376-67E6776447B9}" type="sibTrans" cxnId="{DDD51E15-D8F2-4779-9110-C6C682F86909}">
      <dgm:prSet/>
      <dgm:spPr/>
      <dgm:t>
        <a:bodyPr/>
        <a:lstStyle/>
        <a:p>
          <a:endParaRPr lang="en-US"/>
        </a:p>
      </dgm:t>
    </dgm:pt>
    <dgm:pt modelId="{B0236770-8D10-4232-9F46-65AA089903BE}">
      <dgm:prSet/>
      <dgm:spPr/>
      <dgm:t>
        <a:bodyPr/>
        <a:lstStyle/>
        <a:p>
          <a:r>
            <a:rPr lang="fr-FR"/>
            <a:t>Cas de test : je vais mettre en place les tests unitaires : permet de tester une partie du code et ainsi vérifier le fonctionnement. </a:t>
          </a:r>
          <a:endParaRPr lang="en-US"/>
        </a:p>
      </dgm:t>
    </dgm:pt>
    <dgm:pt modelId="{CB7DEFEC-00AA-4C1E-9B84-91567D2A57DA}" type="parTrans" cxnId="{AC4D4DA6-FE19-42A7-8110-7431D019AE13}">
      <dgm:prSet/>
      <dgm:spPr/>
      <dgm:t>
        <a:bodyPr/>
        <a:lstStyle/>
        <a:p>
          <a:endParaRPr lang="en-US"/>
        </a:p>
      </dgm:t>
    </dgm:pt>
    <dgm:pt modelId="{FE71B77D-CED5-450A-AFC6-C30DB634083B}" type="sibTrans" cxnId="{AC4D4DA6-FE19-42A7-8110-7431D019AE13}">
      <dgm:prSet/>
      <dgm:spPr/>
      <dgm:t>
        <a:bodyPr/>
        <a:lstStyle/>
        <a:p>
          <a:endParaRPr lang="en-US"/>
        </a:p>
      </dgm:t>
    </dgm:pt>
    <dgm:pt modelId="{DB07EF97-EB07-4694-BE84-C7BC918700D5}">
      <dgm:prSet/>
      <dgm:spPr/>
      <dgm:t>
        <a:bodyPr/>
        <a:lstStyle/>
        <a:p>
          <a:r>
            <a:rPr lang="fr-FR"/>
            <a:t>But : améliorer la lisibilté, mettre en place des bonnes pratiques, facilement modifiable par la suite. </a:t>
          </a:r>
          <a:endParaRPr lang="en-US"/>
        </a:p>
      </dgm:t>
    </dgm:pt>
    <dgm:pt modelId="{2F65A05F-9DB3-415C-8785-EA78C4CDCC83}" type="parTrans" cxnId="{B6BBAA78-2369-4EC1-8709-DEBC9C81A0C8}">
      <dgm:prSet/>
      <dgm:spPr/>
      <dgm:t>
        <a:bodyPr/>
        <a:lstStyle/>
        <a:p>
          <a:endParaRPr lang="en-US"/>
        </a:p>
      </dgm:t>
    </dgm:pt>
    <dgm:pt modelId="{09A87F3E-52CC-4835-B81B-EC7F99E140DC}" type="sibTrans" cxnId="{B6BBAA78-2369-4EC1-8709-DEBC9C81A0C8}">
      <dgm:prSet/>
      <dgm:spPr/>
      <dgm:t>
        <a:bodyPr/>
        <a:lstStyle/>
        <a:p>
          <a:endParaRPr lang="en-US"/>
        </a:p>
      </dgm:t>
    </dgm:pt>
    <dgm:pt modelId="{1B013C3D-9F7F-744D-9F1F-8B13F898EAD6}" type="pres">
      <dgm:prSet presAssocID="{56B66DB4-9D6A-4F6A-8818-000F51E002F0}" presName="hierChild1" presStyleCnt="0">
        <dgm:presLayoutVars>
          <dgm:orgChart val="1"/>
          <dgm:chPref val="1"/>
          <dgm:dir/>
          <dgm:animOne val="branch"/>
          <dgm:animLvl val="lvl"/>
          <dgm:resizeHandles/>
        </dgm:presLayoutVars>
      </dgm:prSet>
      <dgm:spPr/>
    </dgm:pt>
    <dgm:pt modelId="{1BE63B50-BD4E-2549-8310-F780E42C3E17}" type="pres">
      <dgm:prSet presAssocID="{99009FB7-DAE8-48DA-8EB4-8AC9B3F80FC7}" presName="hierRoot1" presStyleCnt="0">
        <dgm:presLayoutVars>
          <dgm:hierBranch val="init"/>
        </dgm:presLayoutVars>
      </dgm:prSet>
      <dgm:spPr/>
    </dgm:pt>
    <dgm:pt modelId="{B844B392-2DD2-5A45-8638-5692D01E1B23}" type="pres">
      <dgm:prSet presAssocID="{99009FB7-DAE8-48DA-8EB4-8AC9B3F80FC7}" presName="rootComposite1" presStyleCnt="0"/>
      <dgm:spPr/>
    </dgm:pt>
    <dgm:pt modelId="{DFA6731D-8BFB-AF43-B9BF-69FE6B671A59}" type="pres">
      <dgm:prSet presAssocID="{99009FB7-DAE8-48DA-8EB4-8AC9B3F80FC7}" presName="rootText1" presStyleLbl="node0" presStyleIdx="0" presStyleCnt="3">
        <dgm:presLayoutVars>
          <dgm:chPref val="3"/>
        </dgm:presLayoutVars>
      </dgm:prSet>
      <dgm:spPr/>
    </dgm:pt>
    <dgm:pt modelId="{570430C4-9108-E045-A4FC-3FB4BAECF94B}" type="pres">
      <dgm:prSet presAssocID="{99009FB7-DAE8-48DA-8EB4-8AC9B3F80FC7}" presName="rootConnector1" presStyleLbl="node1" presStyleIdx="0" presStyleCnt="0"/>
      <dgm:spPr/>
    </dgm:pt>
    <dgm:pt modelId="{7E9D06BE-A144-394A-B9E0-4768EAA9D1BF}" type="pres">
      <dgm:prSet presAssocID="{99009FB7-DAE8-48DA-8EB4-8AC9B3F80FC7}" presName="hierChild2" presStyleCnt="0"/>
      <dgm:spPr/>
    </dgm:pt>
    <dgm:pt modelId="{BD01D313-BB51-3740-A4C0-16B1C3C5B614}" type="pres">
      <dgm:prSet presAssocID="{99009FB7-DAE8-48DA-8EB4-8AC9B3F80FC7}" presName="hierChild3" presStyleCnt="0"/>
      <dgm:spPr/>
    </dgm:pt>
    <dgm:pt modelId="{01CA4AD7-EA47-ED47-83CE-39806F6801EF}" type="pres">
      <dgm:prSet presAssocID="{B0236770-8D10-4232-9F46-65AA089903BE}" presName="hierRoot1" presStyleCnt="0">
        <dgm:presLayoutVars>
          <dgm:hierBranch val="init"/>
        </dgm:presLayoutVars>
      </dgm:prSet>
      <dgm:spPr/>
    </dgm:pt>
    <dgm:pt modelId="{16BA2F09-6AA9-E946-95D3-26741FFCE84E}" type="pres">
      <dgm:prSet presAssocID="{B0236770-8D10-4232-9F46-65AA089903BE}" presName="rootComposite1" presStyleCnt="0"/>
      <dgm:spPr/>
    </dgm:pt>
    <dgm:pt modelId="{C4B9EC65-CA5E-B148-9076-8BDF20097593}" type="pres">
      <dgm:prSet presAssocID="{B0236770-8D10-4232-9F46-65AA089903BE}" presName="rootText1" presStyleLbl="node0" presStyleIdx="1" presStyleCnt="3">
        <dgm:presLayoutVars>
          <dgm:chPref val="3"/>
        </dgm:presLayoutVars>
      </dgm:prSet>
      <dgm:spPr/>
    </dgm:pt>
    <dgm:pt modelId="{9528B3BA-B7C9-F246-A91B-C4E18188264E}" type="pres">
      <dgm:prSet presAssocID="{B0236770-8D10-4232-9F46-65AA089903BE}" presName="rootConnector1" presStyleLbl="node1" presStyleIdx="0" presStyleCnt="0"/>
      <dgm:spPr/>
    </dgm:pt>
    <dgm:pt modelId="{7E32D064-ABED-7E4A-B8C1-1BF97DBBF739}" type="pres">
      <dgm:prSet presAssocID="{B0236770-8D10-4232-9F46-65AA089903BE}" presName="hierChild2" presStyleCnt="0"/>
      <dgm:spPr/>
    </dgm:pt>
    <dgm:pt modelId="{3701ABC2-AE0D-E242-BF83-30D24128FF16}" type="pres">
      <dgm:prSet presAssocID="{B0236770-8D10-4232-9F46-65AA089903BE}" presName="hierChild3" presStyleCnt="0"/>
      <dgm:spPr/>
    </dgm:pt>
    <dgm:pt modelId="{2C01E19A-D29F-4F47-B65F-2D0418F16507}" type="pres">
      <dgm:prSet presAssocID="{DB07EF97-EB07-4694-BE84-C7BC918700D5}" presName="hierRoot1" presStyleCnt="0">
        <dgm:presLayoutVars>
          <dgm:hierBranch val="init"/>
        </dgm:presLayoutVars>
      </dgm:prSet>
      <dgm:spPr/>
    </dgm:pt>
    <dgm:pt modelId="{D342474E-EB76-1E4B-8EB8-81496443A830}" type="pres">
      <dgm:prSet presAssocID="{DB07EF97-EB07-4694-BE84-C7BC918700D5}" presName="rootComposite1" presStyleCnt="0"/>
      <dgm:spPr/>
    </dgm:pt>
    <dgm:pt modelId="{670727C1-D7FA-244B-AD9A-DB737A93552B}" type="pres">
      <dgm:prSet presAssocID="{DB07EF97-EB07-4694-BE84-C7BC918700D5}" presName="rootText1" presStyleLbl="node0" presStyleIdx="2" presStyleCnt="3">
        <dgm:presLayoutVars>
          <dgm:chPref val="3"/>
        </dgm:presLayoutVars>
      </dgm:prSet>
      <dgm:spPr/>
    </dgm:pt>
    <dgm:pt modelId="{4F99207A-DFDF-784B-942A-CDFB490F2B2B}" type="pres">
      <dgm:prSet presAssocID="{DB07EF97-EB07-4694-BE84-C7BC918700D5}" presName="rootConnector1" presStyleLbl="node1" presStyleIdx="0" presStyleCnt="0"/>
      <dgm:spPr/>
    </dgm:pt>
    <dgm:pt modelId="{386077BD-D4E7-C547-8543-97B8AC740F49}" type="pres">
      <dgm:prSet presAssocID="{DB07EF97-EB07-4694-BE84-C7BC918700D5}" presName="hierChild2" presStyleCnt="0"/>
      <dgm:spPr/>
    </dgm:pt>
    <dgm:pt modelId="{B1867AF4-5D31-124C-8B5C-25E9059F49E1}" type="pres">
      <dgm:prSet presAssocID="{DB07EF97-EB07-4694-BE84-C7BC918700D5}" presName="hierChild3" presStyleCnt="0"/>
      <dgm:spPr/>
    </dgm:pt>
  </dgm:ptLst>
  <dgm:cxnLst>
    <dgm:cxn modelId="{7A128707-5FD6-0A44-B6D2-E2AE2B22C2DC}" type="presOf" srcId="{B0236770-8D10-4232-9F46-65AA089903BE}" destId="{C4B9EC65-CA5E-B148-9076-8BDF20097593}" srcOrd="0" destOrd="0" presId="urn:microsoft.com/office/officeart/2009/3/layout/HorizontalOrganizationChart"/>
    <dgm:cxn modelId="{7C576C0E-41B8-EC4B-8D4B-93EA93D7F7B5}" type="presOf" srcId="{99009FB7-DAE8-48DA-8EB4-8AC9B3F80FC7}" destId="{570430C4-9108-E045-A4FC-3FB4BAECF94B}" srcOrd="1" destOrd="0" presId="urn:microsoft.com/office/officeart/2009/3/layout/HorizontalOrganizationChart"/>
    <dgm:cxn modelId="{DDD51E15-D8F2-4779-9110-C6C682F86909}" srcId="{56B66DB4-9D6A-4F6A-8818-000F51E002F0}" destId="{99009FB7-DAE8-48DA-8EB4-8AC9B3F80FC7}" srcOrd="0" destOrd="0" parTransId="{A708EAE4-6929-450E-BFFC-6D5D817B4F97}" sibTransId="{3391DDC7-16E2-4C77-9376-67E6776447B9}"/>
    <dgm:cxn modelId="{4B9D5A45-9F2E-584B-BB08-4735FF0A62DA}" type="presOf" srcId="{B0236770-8D10-4232-9F46-65AA089903BE}" destId="{9528B3BA-B7C9-F246-A91B-C4E18188264E}" srcOrd="1" destOrd="0" presId="urn:microsoft.com/office/officeart/2009/3/layout/HorizontalOrganizationChart"/>
    <dgm:cxn modelId="{4259A165-E90E-0343-992E-275DBFA40AAB}" type="presOf" srcId="{DB07EF97-EB07-4694-BE84-C7BC918700D5}" destId="{4F99207A-DFDF-784B-942A-CDFB490F2B2B}" srcOrd="1" destOrd="0" presId="urn:microsoft.com/office/officeart/2009/3/layout/HorizontalOrganizationChart"/>
    <dgm:cxn modelId="{B6BBAA78-2369-4EC1-8709-DEBC9C81A0C8}" srcId="{56B66DB4-9D6A-4F6A-8818-000F51E002F0}" destId="{DB07EF97-EB07-4694-BE84-C7BC918700D5}" srcOrd="2" destOrd="0" parTransId="{2F65A05F-9DB3-415C-8785-EA78C4CDCC83}" sibTransId="{09A87F3E-52CC-4835-B81B-EC7F99E140DC}"/>
    <dgm:cxn modelId="{18D4C684-DF87-E34A-9904-31E315B51C0A}" type="presOf" srcId="{DB07EF97-EB07-4694-BE84-C7BC918700D5}" destId="{670727C1-D7FA-244B-AD9A-DB737A93552B}" srcOrd="0" destOrd="0" presId="urn:microsoft.com/office/officeart/2009/3/layout/HorizontalOrganizationChart"/>
    <dgm:cxn modelId="{466F519F-9EDF-BD40-92F4-D79AE42E8561}" type="presOf" srcId="{56B66DB4-9D6A-4F6A-8818-000F51E002F0}" destId="{1B013C3D-9F7F-744D-9F1F-8B13F898EAD6}" srcOrd="0" destOrd="0" presId="urn:microsoft.com/office/officeart/2009/3/layout/HorizontalOrganizationChart"/>
    <dgm:cxn modelId="{AC4D4DA6-FE19-42A7-8110-7431D019AE13}" srcId="{56B66DB4-9D6A-4F6A-8818-000F51E002F0}" destId="{B0236770-8D10-4232-9F46-65AA089903BE}" srcOrd="1" destOrd="0" parTransId="{CB7DEFEC-00AA-4C1E-9B84-91567D2A57DA}" sibTransId="{FE71B77D-CED5-450A-AFC6-C30DB634083B}"/>
    <dgm:cxn modelId="{FBDFA0E2-8329-3B49-A714-C70236B05627}" type="presOf" srcId="{99009FB7-DAE8-48DA-8EB4-8AC9B3F80FC7}" destId="{DFA6731D-8BFB-AF43-B9BF-69FE6B671A59}" srcOrd="0" destOrd="0" presId="urn:microsoft.com/office/officeart/2009/3/layout/HorizontalOrganizationChart"/>
    <dgm:cxn modelId="{B3F518B6-61EC-6143-BB06-83357D37D19E}" type="presParOf" srcId="{1B013C3D-9F7F-744D-9F1F-8B13F898EAD6}" destId="{1BE63B50-BD4E-2549-8310-F780E42C3E17}" srcOrd="0" destOrd="0" presId="urn:microsoft.com/office/officeart/2009/3/layout/HorizontalOrganizationChart"/>
    <dgm:cxn modelId="{B2316F1E-50CA-B94B-B30E-36D094F3E0D3}" type="presParOf" srcId="{1BE63B50-BD4E-2549-8310-F780E42C3E17}" destId="{B844B392-2DD2-5A45-8638-5692D01E1B23}" srcOrd="0" destOrd="0" presId="urn:microsoft.com/office/officeart/2009/3/layout/HorizontalOrganizationChart"/>
    <dgm:cxn modelId="{8E61B31F-880B-464A-AC9A-2FFF4908FBE9}" type="presParOf" srcId="{B844B392-2DD2-5A45-8638-5692D01E1B23}" destId="{DFA6731D-8BFB-AF43-B9BF-69FE6B671A59}" srcOrd="0" destOrd="0" presId="urn:microsoft.com/office/officeart/2009/3/layout/HorizontalOrganizationChart"/>
    <dgm:cxn modelId="{B27F82EE-7C03-404E-8F91-CEEFBD2C46D3}" type="presParOf" srcId="{B844B392-2DD2-5A45-8638-5692D01E1B23}" destId="{570430C4-9108-E045-A4FC-3FB4BAECF94B}" srcOrd="1" destOrd="0" presId="urn:microsoft.com/office/officeart/2009/3/layout/HorizontalOrganizationChart"/>
    <dgm:cxn modelId="{95B875FF-3934-B64C-9C09-D48D3BFB0CEA}" type="presParOf" srcId="{1BE63B50-BD4E-2549-8310-F780E42C3E17}" destId="{7E9D06BE-A144-394A-B9E0-4768EAA9D1BF}" srcOrd="1" destOrd="0" presId="urn:microsoft.com/office/officeart/2009/3/layout/HorizontalOrganizationChart"/>
    <dgm:cxn modelId="{AE9E1955-8F00-2C4E-81CF-0595829F85D3}" type="presParOf" srcId="{1BE63B50-BD4E-2549-8310-F780E42C3E17}" destId="{BD01D313-BB51-3740-A4C0-16B1C3C5B614}" srcOrd="2" destOrd="0" presId="urn:microsoft.com/office/officeart/2009/3/layout/HorizontalOrganizationChart"/>
    <dgm:cxn modelId="{171579AA-FCD4-A04F-A349-086C1C7B9DB6}" type="presParOf" srcId="{1B013C3D-9F7F-744D-9F1F-8B13F898EAD6}" destId="{01CA4AD7-EA47-ED47-83CE-39806F6801EF}" srcOrd="1" destOrd="0" presId="urn:microsoft.com/office/officeart/2009/3/layout/HorizontalOrganizationChart"/>
    <dgm:cxn modelId="{7AA58142-0731-4046-940E-D5A991DF2B92}" type="presParOf" srcId="{01CA4AD7-EA47-ED47-83CE-39806F6801EF}" destId="{16BA2F09-6AA9-E946-95D3-26741FFCE84E}" srcOrd="0" destOrd="0" presId="urn:microsoft.com/office/officeart/2009/3/layout/HorizontalOrganizationChart"/>
    <dgm:cxn modelId="{37231E52-F644-774F-8243-F14EA53F427C}" type="presParOf" srcId="{16BA2F09-6AA9-E946-95D3-26741FFCE84E}" destId="{C4B9EC65-CA5E-B148-9076-8BDF20097593}" srcOrd="0" destOrd="0" presId="urn:microsoft.com/office/officeart/2009/3/layout/HorizontalOrganizationChart"/>
    <dgm:cxn modelId="{123D8AA2-755D-394C-874F-E92351759960}" type="presParOf" srcId="{16BA2F09-6AA9-E946-95D3-26741FFCE84E}" destId="{9528B3BA-B7C9-F246-A91B-C4E18188264E}" srcOrd="1" destOrd="0" presId="urn:microsoft.com/office/officeart/2009/3/layout/HorizontalOrganizationChart"/>
    <dgm:cxn modelId="{C1A843D7-F682-444D-9700-16B59ABAE769}" type="presParOf" srcId="{01CA4AD7-EA47-ED47-83CE-39806F6801EF}" destId="{7E32D064-ABED-7E4A-B8C1-1BF97DBBF739}" srcOrd="1" destOrd="0" presId="urn:microsoft.com/office/officeart/2009/3/layout/HorizontalOrganizationChart"/>
    <dgm:cxn modelId="{09AB8153-2F89-1C49-AFDB-F6E23A25676D}" type="presParOf" srcId="{01CA4AD7-EA47-ED47-83CE-39806F6801EF}" destId="{3701ABC2-AE0D-E242-BF83-30D24128FF16}" srcOrd="2" destOrd="0" presId="urn:microsoft.com/office/officeart/2009/3/layout/HorizontalOrganizationChart"/>
    <dgm:cxn modelId="{B4306CA4-879B-2049-809E-64B2EC4114C3}" type="presParOf" srcId="{1B013C3D-9F7F-744D-9F1F-8B13F898EAD6}" destId="{2C01E19A-D29F-4F47-B65F-2D0418F16507}" srcOrd="2" destOrd="0" presId="urn:microsoft.com/office/officeart/2009/3/layout/HorizontalOrganizationChart"/>
    <dgm:cxn modelId="{19EA50E5-94CD-8C4C-91B0-E617D16342B3}" type="presParOf" srcId="{2C01E19A-D29F-4F47-B65F-2D0418F16507}" destId="{D342474E-EB76-1E4B-8EB8-81496443A830}" srcOrd="0" destOrd="0" presId="urn:microsoft.com/office/officeart/2009/3/layout/HorizontalOrganizationChart"/>
    <dgm:cxn modelId="{81D128B5-A323-664B-8968-C3EABB80ACB6}" type="presParOf" srcId="{D342474E-EB76-1E4B-8EB8-81496443A830}" destId="{670727C1-D7FA-244B-AD9A-DB737A93552B}" srcOrd="0" destOrd="0" presId="urn:microsoft.com/office/officeart/2009/3/layout/HorizontalOrganizationChart"/>
    <dgm:cxn modelId="{CC6232A8-1633-4F40-9FD0-0E4646E5C379}" type="presParOf" srcId="{D342474E-EB76-1E4B-8EB8-81496443A830}" destId="{4F99207A-DFDF-784B-942A-CDFB490F2B2B}" srcOrd="1" destOrd="0" presId="urn:microsoft.com/office/officeart/2009/3/layout/HorizontalOrganizationChart"/>
    <dgm:cxn modelId="{E9A16467-E815-BB48-8722-8DD428F2C120}" type="presParOf" srcId="{2C01E19A-D29F-4F47-B65F-2D0418F16507}" destId="{386077BD-D4E7-C547-8543-97B8AC740F49}" srcOrd="1" destOrd="0" presId="urn:microsoft.com/office/officeart/2009/3/layout/HorizontalOrganizationChart"/>
    <dgm:cxn modelId="{1B0035BB-FBAC-D44F-8BF9-6C1BDFC523E4}" type="presParOf" srcId="{2C01E19A-D29F-4F47-B65F-2D0418F16507}" destId="{B1867AF4-5D31-124C-8B5C-25E9059F49E1}"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A6731D-8BFB-AF43-B9BF-69FE6B671A59}">
      <dsp:nvSpPr>
        <dsp:cNvPr id="0" name=""/>
        <dsp:cNvSpPr/>
      </dsp:nvSpPr>
      <dsp:spPr>
        <a:xfrm>
          <a:off x="878709" y="2901"/>
          <a:ext cx="4442743" cy="135503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fr-FR" sz="2600" kern="1200" dirty="0"/>
            <a:t>UN INDICATEUR DE D’ACTIVITÉ SERA MIS EN PLACE.</a:t>
          </a:r>
          <a:endParaRPr lang="en-US" sz="2600" kern="1200" dirty="0"/>
        </a:p>
      </dsp:txBody>
      <dsp:txXfrm>
        <a:off x="878709" y="2901"/>
        <a:ext cx="4442743" cy="1355036"/>
      </dsp:txXfrm>
    </dsp:sp>
    <dsp:sp modelId="{C4B9EC65-CA5E-B148-9076-8BDF20097593}">
      <dsp:nvSpPr>
        <dsp:cNvPr id="0" name=""/>
        <dsp:cNvSpPr/>
      </dsp:nvSpPr>
      <dsp:spPr>
        <a:xfrm>
          <a:off x="878709" y="1913281"/>
          <a:ext cx="4442743" cy="135503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fr-FR" sz="2600" kern="1200"/>
            <a:t>Cas de test : je vais mettre en place les tests unitaires : permet de tester une partie du code et ainsi vérifier le fonctionnement. </a:t>
          </a:r>
          <a:endParaRPr lang="en-US" sz="2600" kern="1200"/>
        </a:p>
      </dsp:txBody>
      <dsp:txXfrm>
        <a:off x="878709" y="1913281"/>
        <a:ext cx="4442743" cy="1355036"/>
      </dsp:txXfrm>
    </dsp:sp>
    <dsp:sp modelId="{670727C1-D7FA-244B-AD9A-DB737A93552B}">
      <dsp:nvSpPr>
        <dsp:cNvPr id="0" name=""/>
        <dsp:cNvSpPr/>
      </dsp:nvSpPr>
      <dsp:spPr>
        <a:xfrm>
          <a:off x="878709" y="3823660"/>
          <a:ext cx="4442743" cy="135503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fr-FR" sz="2600" kern="1200"/>
            <a:t>But : améliorer la lisibilté, mettre en place des bonnes pratiques, facilement modifiable par la suite. </a:t>
          </a:r>
          <a:endParaRPr lang="en-US" sz="2600" kern="1200"/>
        </a:p>
      </dsp:txBody>
      <dsp:txXfrm>
        <a:off x="878709" y="3823660"/>
        <a:ext cx="4442743" cy="1355036"/>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6.jpeg>
</file>

<file path=ppt/media/image17.jpeg>
</file>

<file path=ppt/media/image18.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18BA0C-99D2-5F4F-85B8-8374EEC16976}" type="datetimeFigureOut">
              <a:rPr lang="fr-FR" smtClean="0"/>
              <a:t>30/05/2023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4A46DC-F98A-A545-8BC0-A712F2714041}" type="slidenum">
              <a:rPr lang="fr-FR" smtClean="0"/>
              <a:t>‹N°›</a:t>
            </a:fld>
            <a:endParaRPr lang="fr-FR"/>
          </a:p>
        </p:txBody>
      </p:sp>
    </p:spTree>
    <p:extLst>
      <p:ext uri="{BB962C8B-B14F-4D97-AF65-F5344CB8AC3E}">
        <p14:creationId xmlns:p14="http://schemas.microsoft.com/office/powerpoint/2010/main" val="1301896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fr.reactjs.org/docs/react-component.html"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fr.wikipedia.org/wiki/Unified_Modeling_Language"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fr.wikipedia.org/wiki/Acteur_(UML)"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4</a:t>
            </a:fld>
            <a:endParaRPr lang="fr-FR"/>
          </a:p>
        </p:txBody>
      </p:sp>
    </p:spTree>
    <p:extLst>
      <p:ext uri="{BB962C8B-B14F-4D97-AF65-F5344CB8AC3E}">
        <p14:creationId xmlns:p14="http://schemas.microsoft.com/office/powerpoint/2010/main" val="39362831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sz="1000" b="1" dirty="0">
                <a:solidFill>
                  <a:srgbClr val="000000"/>
                </a:solidFill>
                <a:effectLst/>
                <a:latin typeface="Calibri" panose="020F0502020204030204" pitchFamily="34" charset="0"/>
                <a:ea typeface="Times New Roman" panose="02020603050405020304" pitchFamily="18" charset="0"/>
              </a:rPr>
              <a:t>Cela permet de naviguer sur toute l’application web sans rechargement de la page.</a:t>
            </a:r>
            <a:r>
              <a:rPr lang="fr-FR" sz="1200" b="0" i="0" dirty="0">
                <a:solidFill>
                  <a:srgbClr val="000000"/>
                </a:solidFill>
                <a:effectLst/>
                <a:latin typeface="Nunito Sans" panose="020F0502020204030204" pitchFamily="34" charset="0"/>
              </a:rPr>
              <a:t> Ils proposent une logique de composant où chaque zone de l’application est séparée d’une autre. Cette structure facilite le travail d’équipe et encourage </a:t>
            </a:r>
            <a:r>
              <a:rPr lang="fr-FR" sz="1200" b="1" i="0" dirty="0">
                <a:solidFill>
                  <a:srgbClr val="000000"/>
                </a:solidFill>
                <a:effectLst/>
                <a:latin typeface="Nunito Sans" panose="020F0502020204030204" pitchFamily="34" charset="0"/>
              </a:rPr>
              <a:t>l’uniformisation</a:t>
            </a:r>
            <a:r>
              <a:rPr lang="fr-FR" sz="1200" b="0" i="0" dirty="0">
                <a:solidFill>
                  <a:srgbClr val="000000"/>
                </a:solidFill>
                <a:effectLst/>
                <a:latin typeface="Nunito Sans" panose="020F0502020204030204" pitchFamily="34" charset="0"/>
              </a:rPr>
              <a:t> du code.</a:t>
            </a:r>
            <a:endParaRPr lang="fr-FR" sz="1200" b="0" i="0" dirty="0">
              <a:solidFill>
                <a:srgbClr val="000000"/>
              </a:solidFill>
              <a:effectLst/>
              <a:latin typeface="Nunito Sans" pitchFamily="2" charset="77"/>
            </a:endParaRPr>
          </a:p>
          <a:p>
            <a:pPr algn="l"/>
            <a:r>
              <a:rPr lang="fr-FR" sz="1200" b="0" i="0" dirty="0">
                <a:solidFill>
                  <a:srgbClr val="000000"/>
                </a:solidFill>
                <a:effectLst/>
                <a:latin typeface="Nunito Sans" pitchFamily="2" charset="77"/>
              </a:rPr>
              <a:t>Ainsi, il est plus aisé d’envisager une évolution de l’application, car son code source est </a:t>
            </a:r>
            <a:r>
              <a:rPr lang="fr-FR" sz="1200" b="1" i="0" dirty="0">
                <a:solidFill>
                  <a:srgbClr val="000000"/>
                </a:solidFill>
                <a:effectLst/>
                <a:latin typeface="Nunito Sans" pitchFamily="2" charset="77"/>
              </a:rPr>
              <a:t>maintenable</a:t>
            </a:r>
            <a:r>
              <a:rPr lang="fr-FR" sz="1200" b="0" i="0" dirty="0">
                <a:solidFill>
                  <a:srgbClr val="000000"/>
                </a:solidFill>
                <a:effectLst/>
                <a:latin typeface="Nunito Sans" pitchFamily="2" charset="77"/>
              </a:rPr>
              <a:t>. Cela implique un code de </a:t>
            </a:r>
            <a:r>
              <a:rPr lang="fr-FR" sz="1200" b="1" i="0" dirty="0">
                <a:solidFill>
                  <a:srgbClr val="000000"/>
                </a:solidFill>
                <a:effectLst/>
                <a:latin typeface="Nunito Sans" pitchFamily="2" charset="77"/>
              </a:rPr>
              <a:t>meilleure qualité</a:t>
            </a:r>
            <a:r>
              <a:rPr lang="fr-FR" sz="1200" b="0" i="0" dirty="0">
                <a:solidFill>
                  <a:srgbClr val="000000"/>
                </a:solidFill>
                <a:effectLst/>
                <a:latin typeface="Nunito Sans" pitchFamily="2" charset="77"/>
              </a:rPr>
              <a:t> ainsi qu’une dette technique moins élevée.</a:t>
            </a:r>
          </a:p>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17</a:t>
            </a:fld>
            <a:endParaRPr lang="fr-FR"/>
          </a:p>
        </p:txBody>
      </p:sp>
    </p:spTree>
    <p:extLst>
      <p:ext uri="{BB962C8B-B14F-4D97-AF65-F5344CB8AC3E}">
        <p14:creationId xmlns:p14="http://schemas.microsoft.com/office/powerpoint/2010/main" val="3442912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sz="1000" b="1" dirty="0">
                <a:effectLst/>
                <a:latin typeface="Calibri" panose="020F0502020204030204" pitchFamily="34" charset="0"/>
                <a:ea typeface="Times New Roman" panose="02020603050405020304" pitchFamily="18" charset="0"/>
              </a:rPr>
              <a:t>Cela permet de naviguer sur toute l’application web sans rechargement de la page.</a:t>
            </a:r>
            <a:r>
              <a:rPr lang="fr-FR" sz="1200" b="0" i="0" dirty="0">
                <a:effectLst/>
                <a:latin typeface="Nunito Sans" panose="020F0502020204030204" pitchFamily="34" charset="0"/>
              </a:rPr>
              <a:t> Ils proposent une logique de composant où chaque zone de l’application est séparée d’une autre. Cette structure facilite le travail d’équipe et encourage </a:t>
            </a:r>
            <a:r>
              <a:rPr lang="fr-FR" sz="1200" b="1" i="0" dirty="0">
                <a:effectLst/>
                <a:latin typeface="Nunito Sans" panose="020F0502020204030204" pitchFamily="34" charset="0"/>
              </a:rPr>
              <a:t>l’uniformisation</a:t>
            </a:r>
            <a:r>
              <a:rPr lang="fr-FR" sz="1200" b="0" i="0" dirty="0">
                <a:effectLst/>
                <a:latin typeface="Nunito Sans" panose="020F0502020204030204" pitchFamily="34" charset="0"/>
              </a:rPr>
              <a:t> du code.</a:t>
            </a:r>
            <a:endParaRPr lang="fr-FR" sz="1200" b="0" i="0" dirty="0">
              <a:effectLst/>
              <a:latin typeface="Nunito Sans" pitchFamily="2" charset="77"/>
            </a:endParaRPr>
          </a:p>
          <a:p>
            <a:pPr algn="l"/>
            <a:r>
              <a:rPr lang="fr-FR" sz="1200" b="0" i="0" dirty="0">
                <a:effectLst/>
                <a:latin typeface="Nunito Sans" pitchFamily="2" charset="77"/>
              </a:rPr>
              <a:t>Ainsi, il est plus aisé d’envisager une évolution de l’application, car son code source est </a:t>
            </a:r>
            <a:r>
              <a:rPr lang="fr-FR" sz="1200" b="1" i="0" dirty="0">
                <a:effectLst/>
                <a:latin typeface="Nunito Sans" pitchFamily="2" charset="77"/>
              </a:rPr>
              <a:t>maintenable</a:t>
            </a:r>
            <a:r>
              <a:rPr lang="fr-FR" sz="1200" b="0" i="0" dirty="0">
                <a:effectLst/>
                <a:latin typeface="Nunito Sans" pitchFamily="2" charset="77"/>
              </a:rPr>
              <a:t>. Cela implique un code de </a:t>
            </a:r>
            <a:r>
              <a:rPr lang="fr-FR" sz="1200" b="1" i="0" dirty="0">
                <a:effectLst/>
                <a:latin typeface="Nunito Sans" pitchFamily="2" charset="77"/>
              </a:rPr>
              <a:t>meilleure qualité</a:t>
            </a:r>
            <a:r>
              <a:rPr lang="fr-FR" sz="1200" b="0" i="0" dirty="0">
                <a:effectLst/>
                <a:latin typeface="Nunito Sans" pitchFamily="2" charset="77"/>
              </a:rPr>
              <a:t> ainsi qu’une dette technique moins élevée.</a:t>
            </a:r>
          </a:p>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18</a:t>
            </a:fld>
            <a:endParaRPr lang="fr-FR"/>
          </a:p>
        </p:txBody>
      </p:sp>
    </p:spTree>
    <p:extLst>
      <p:ext uri="{BB962C8B-B14F-4D97-AF65-F5344CB8AC3E}">
        <p14:creationId xmlns:p14="http://schemas.microsoft.com/office/powerpoint/2010/main" val="22012766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Contient un header et un </a:t>
            </a:r>
            <a:r>
              <a:rPr lang="fr-FR" dirty="0" err="1"/>
              <a:t>footer</a:t>
            </a:r>
            <a:r>
              <a:rPr lang="fr-FR" dirty="0"/>
              <a:t>, une </a:t>
            </a:r>
            <a:r>
              <a:rPr lang="fr-FR" dirty="0" err="1"/>
              <a:t>nav</a:t>
            </a:r>
            <a:r>
              <a:rPr lang="fr-FR" dirty="0"/>
              <a:t> bar pour permettre au client de surfer facilement, un burger pour accéder à son compte.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20</a:t>
            </a:fld>
            <a:endParaRPr lang="fr-FR"/>
          </a:p>
        </p:txBody>
      </p:sp>
    </p:spTree>
    <p:extLst>
      <p:ext uri="{BB962C8B-B14F-4D97-AF65-F5344CB8AC3E}">
        <p14:creationId xmlns:p14="http://schemas.microsoft.com/office/powerpoint/2010/main" val="4022621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L’indicateur servira à piloter les ventes en ligne, le nombres de visites, la durée moyennes des sessions, le taux d’abandon sur un panier… permettra d’adapter l’offre, d’adapter le site.  </a:t>
            </a:r>
          </a:p>
          <a:p>
            <a:pPr algn="l"/>
            <a:r>
              <a:rPr lang="fr-FR" dirty="0"/>
              <a:t>Le test intégration servira à vérifier si les composants fonctionnent bien entre eux (</a:t>
            </a:r>
            <a:r>
              <a:rPr lang="fr-FR" dirty="0" err="1"/>
              <a:t>react</a:t>
            </a:r>
            <a:r>
              <a:rPr lang="fr-FR" dirty="0"/>
              <a:t>) composant : </a:t>
            </a:r>
            <a:r>
              <a:rPr lang="fr-FR" b="0" i="0" dirty="0">
                <a:solidFill>
                  <a:srgbClr val="6D6D6D"/>
                </a:solidFill>
                <a:effectLst/>
                <a:latin typeface="-apple-system"/>
              </a:rPr>
              <a:t>Les composants vous permettent de découper l’interface utilisateur en éléments indépendants et réutilisables, vous permettant ainsi de considérer chaque élément de manière isolée. Cette page fournit une introduction au concept de composants. Vous trouverez une </a:t>
            </a:r>
            <a:r>
              <a:rPr lang="fr-FR" b="0" i="0" u="none" strike="noStrike" dirty="0">
                <a:solidFill>
                  <a:srgbClr val="1A1A1A"/>
                </a:solidFill>
                <a:effectLst/>
                <a:latin typeface="-apple-system"/>
                <a:hlinkClick r:id="rId3"/>
              </a:rPr>
              <a:t>référence détaillée de l’API des composants ici</a:t>
            </a:r>
            <a:r>
              <a:rPr lang="fr-FR" b="0" i="0" dirty="0">
                <a:solidFill>
                  <a:srgbClr val="6D6D6D"/>
                </a:solidFill>
                <a:effectLst/>
                <a:latin typeface="-apple-system"/>
              </a:rPr>
              <a:t>.</a:t>
            </a:r>
          </a:p>
          <a:p>
            <a:pPr algn="l"/>
            <a:r>
              <a:rPr lang="fr-FR" b="0" i="0" dirty="0">
                <a:solidFill>
                  <a:srgbClr val="000000"/>
                </a:solidFill>
                <a:effectLst/>
                <a:latin typeface="-apple-system"/>
              </a:rPr>
              <a:t>Conceptuellement, les composants sont comme des fonctions JavaScript. Ils acceptent des entrées quelconques (appelées « </a:t>
            </a:r>
            <a:r>
              <a:rPr lang="fr-FR" b="0" i="0" dirty="0" err="1">
                <a:solidFill>
                  <a:srgbClr val="000000"/>
                </a:solidFill>
                <a:effectLst/>
                <a:latin typeface="-apple-system"/>
              </a:rPr>
              <a:t>props</a:t>
            </a:r>
            <a:r>
              <a:rPr lang="fr-FR" b="0" i="0" dirty="0">
                <a:solidFill>
                  <a:srgbClr val="000000"/>
                </a:solidFill>
                <a:effectLst/>
                <a:latin typeface="-apple-system"/>
              </a:rPr>
              <a:t> ») et renvoient des éléments </a:t>
            </a:r>
            <a:r>
              <a:rPr lang="fr-FR" b="0" i="0" dirty="0" err="1">
                <a:solidFill>
                  <a:srgbClr val="000000"/>
                </a:solidFill>
                <a:effectLst/>
                <a:latin typeface="-apple-system"/>
              </a:rPr>
              <a:t>React</a:t>
            </a:r>
            <a:r>
              <a:rPr lang="fr-FR" b="0" i="0" dirty="0">
                <a:solidFill>
                  <a:srgbClr val="000000"/>
                </a:solidFill>
                <a:effectLst/>
                <a:latin typeface="-apple-system"/>
              </a:rPr>
              <a:t> décrivant ce qui doit apparaître à l’écran.</a:t>
            </a:r>
          </a:p>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21</a:t>
            </a:fld>
            <a:endParaRPr lang="fr-FR"/>
          </a:p>
        </p:txBody>
      </p:sp>
    </p:spTree>
    <p:extLst>
      <p:ext uri="{BB962C8B-B14F-4D97-AF65-F5344CB8AC3E}">
        <p14:creationId xmlns:p14="http://schemas.microsoft.com/office/powerpoint/2010/main" val="35471595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Permet de faire le point régulièrement avec le client, de bien comprendre ses souhaits, prendre en compte ses remarques, faire évoluer l’application au fur et à mesure des urgences à traiter.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22</a:t>
            </a:fld>
            <a:endParaRPr lang="fr-FR"/>
          </a:p>
        </p:txBody>
      </p:sp>
    </p:spTree>
    <p:extLst>
      <p:ext uri="{BB962C8B-B14F-4D97-AF65-F5344CB8AC3E}">
        <p14:creationId xmlns:p14="http://schemas.microsoft.com/office/powerpoint/2010/main" val="34133842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24</a:t>
            </a:fld>
            <a:endParaRPr lang="fr-FR"/>
          </a:p>
        </p:txBody>
      </p:sp>
    </p:spTree>
    <p:extLst>
      <p:ext uri="{BB962C8B-B14F-4D97-AF65-F5344CB8AC3E}">
        <p14:creationId xmlns:p14="http://schemas.microsoft.com/office/powerpoint/2010/main" val="701593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Sert à montrer les comportements de chaque acteur face à une action défini.</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7</a:t>
            </a:fld>
            <a:endParaRPr lang="fr-FR"/>
          </a:p>
        </p:txBody>
      </p:sp>
    </p:spTree>
    <p:extLst>
      <p:ext uri="{BB962C8B-B14F-4D97-AF65-F5344CB8AC3E}">
        <p14:creationId xmlns:p14="http://schemas.microsoft.com/office/powerpoint/2010/main" val="3347558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			IHM , décrit l’</a:t>
            </a:r>
            <a:r>
              <a:rPr lang="fr-FR" dirty="0" err="1"/>
              <a:t>éxecution</a:t>
            </a:r>
            <a:r>
              <a:rPr lang="fr-FR" dirty="0"/>
              <a:t> de l’activité dans l’ordre, avec les transitions, ce </a:t>
            </a:r>
            <a:r>
              <a:rPr lang="fr-FR" dirty="0" err="1"/>
              <a:t>diag</a:t>
            </a:r>
            <a:r>
              <a:rPr lang="fr-FR" dirty="0"/>
              <a:t>. Comporte un nœud de décision et un cas alternatif.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9</a:t>
            </a:fld>
            <a:endParaRPr lang="fr-FR"/>
          </a:p>
        </p:txBody>
      </p:sp>
    </p:spTree>
    <p:extLst>
      <p:ext uri="{BB962C8B-B14F-4D97-AF65-F5344CB8AC3E}">
        <p14:creationId xmlns:p14="http://schemas.microsoft.com/office/powerpoint/2010/main" val="2549234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Diagramme de </a:t>
            </a:r>
            <a:r>
              <a:rPr lang="fr-FR" dirty="0" err="1"/>
              <a:t>séq</a:t>
            </a:r>
            <a:r>
              <a:rPr lang="fr-FR" dirty="0"/>
              <a:t>. : sert à</a:t>
            </a:r>
            <a:r>
              <a:rPr lang="fr-FR" b="0" i="0" dirty="0">
                <a:solidFill>
                  <a:srgbClr val="202122"/>
                </a:solidFill>
                <a:effectLst/>
                <a:latin typeface="Arial" panose="020B0604020202020204" pitchFamily="34" charset="0"/>
              </a:rPr>
              <a:t> représenter graphiquement des </a:t>
            </a:r>
            <a:r>
              <a:rPr lang="fr-FR" b="0" i="0" u="none" strike="noStrike" dirty="0">
                <a:solidFill>
                  <a:srgbClr val="3366CC"/>
                </a:solidFill>
                <a:effectLst/>
                <a:latin typeface="Arial" panose="020B0604020202020204" pitchFamily="34" charset="0"/>
                <a:hlinkClick r:id="rId3" tooltip="Unified Modeling Language"/>
              </a:rPr>
              <a:t>interactions</a:t>
            </a:r>
            <a:r>
              <a:rPr lang="fr-FR" b="0" i="0" dirty="0">
                <a:solidFill>
                  <a:srgbClr val="202122"/>
                </a:solidFill>
                <a:effectLst/>
                <a:latin typeface="Arial" panose="020B0604020202020204" pitchFamily="34" charset="0"/>
              </a:rPr>
              <a:t> entre les </a:t>
            </a:r>
            <a:r>
              <a:rPr lang="fr-FR" b="0" i="0" u="none" strike="noStrike" dirty="0">
                <a:solidFill>
                  <a:srgbClr val="3366CC"/>
                </a:solidFill>
                <a:effectLst/>
                <a:latin typeface="Arial" panose="020B0604020202020204" pitchFamily="34" charset="0"/>
                <a:hlinkClick r:id="rId4" tooltip="Acteur (UML)"/>
              </a:rPr>
              <a:t>acteurs</a:t>
            </a:r>
            <a:r>
              <a:rPr lang="fr-FR" b="0" i="0" dirty="0">
                <a:solidFill>
                  <a:srgbClr val="202122"/>
                </a:solidFill>
                <a:effectLst/>
                <a:latin typeface="Arial" panose="020B0604020202020204" pitchFamily="34" charset="0"/>
              </a:rPr>
              <a:t> et le système selon un ordre chronologique, ce que ne permet pas le C;U</a:t>
            </a:r>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11</a:t>
            </a:fld>
            <a:endParaRPr lang="fr-FR"/>
          </a:p>
        </p:txBody>
      </p:sp>
    </p:spTree>
    <p:extLst>
      <p:ext uri="{BB962C8B-B14F-4D97-AF65-F5344CB8AC3E}">
        <p14:creationId xmlns:p14="http://schemas.microsoft.com/office/powerpoint/2010/main" val="2751625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Voici la </a:t>
            </a:r>
            <a:r>
              <a:rPr lang="fr-FR" dirty="0" err="1"/>
              <a:t>représensation</a:t>
            </a:r>
            <a:r>
              <a:rPr lang="fr-FR" dirty="0"/>
              <a:t> graphique plus détaillé entre les systèmes.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12</a:t>
            </a:fld>
            <a:endParaRPr lang="fr-FR"/>
          </a:p>
        </p:txBody>
      </p:sp>
    </p:spTree>
    <p:extLst>
      <p:ext uri="{BB962C8B-B14F-4D97-AF65-F5344CB8AC3E}">
        <p14:creationId xmlns:p14="http://schemas.microsoft.com/office/powerpoint/2010/main" val="2997868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Une classe représente un objet ou un ensemble d’objets qui partagent une structure et un comportement communs. Une classe identifie les attributs, les opérations, les relations que les objets de la classe possèdent. </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13</a:t>
            </a:fld>
            <a:endParaRPr lang="fr-FR"/>
          </a:p>
        </p:txBody>
      </p:sp>
    </p:spTree>
    <p:extLst>
      <p:ext uri="{BB962C8B-B14F-4D97-AF65-F5344CB8AC3E}">
        <p14:creationId xmlns:p14="http://schemas.microsoft.com/office/powerpoint/2010/main" val="4007710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diagramme de classe sert à montrer les relations entre chaque objet dans le système de gestion commande y compris les infos clients.</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14</a:t>
            </a:fld>
            <a:endParaRPr lang="fr-FR"/>
          </a:p>
        </p:txBody>
      </p:sp>
    </p:spTree>
    <p:extLst>
      <p:ext uri="{BB962C8B-B14F-4D97-AF65-F5344CB8AC3E}">
        <p14:creationId xmlns:p14="http://schemas.microsoft.com/office/powerpoint/2010/main" val="4656052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cap="all" dirty="0"/>
              <a:t>Une base de </a:t>
            </a:r>
            <a:r>
              <a:rPr lang="en-US" b="0" i="0" cap="all" dirty="0" err="1"/>
              <a:t>données</a:t>
            </a:r>
            <a:r>
              <a:rPr lang="en-US" b="0" i="0" cap="all" dirty="0"/>
              <a:t> </a:t>
            </a:r>
            <a:r>
              <a:rPr lang="en-US" b="0" i="0" cap="all" dirty="0" err="1"/>
              <a:t>est</a:t>
            </a:r>
            <a:r>
              <a:rPr lang="en-US" b="0" i="0" cap="all" dirty="0"/>
              <a:t> un ensemble </a:t>
            </a:r>
            <a:r>
              <a:rPr lang="en-US" b="0" i="0" cap="all" dirty="0" err="1"/>
              <a:t>d'informations</a:t>
            </a:r>
            <a:r>
              <a:rPr lang="en-US" b="0" i="0" cap="all" dirty="0"/>
              <a:t> qui </a:t>
            </a:r>
            <a:r>
              <a:rPr lang="en-US" b="0" i="0" cap="all" dirty="0" err="1"/>
              <a:t>est</a:t>
            </a:r>
            <a:r>
              <a:rPr lang="en-US" b="0" i="0" cap="all" dirty="0"/>
              <a:t> </a:t>
            </a:r>
            <a:r>
              <a:rPr lang="en-US" b="0" i="0" cap="all" dirty="0" err="1"/>
              <a:t>organisé</a:t>
            </a:r>
            <a:r>
              <a:rPr lang="en-US" b="0" i="0" cap="all" dirty="0"/>
              <a:t> de manière </a:t>
            </a:r>
            <a:r>
              <a:rPr lang="en-US" b="0" i="0" cap="all" dirty="0" err="1"/>
              <a:t>à</a:t>
            </a:r>
            <a:r>
              <a:rPr lang="en-US" b="0" i="0" cap="all" dirty="0"/>
              <a:t> </a:t>
            </a:r>
            <a:r>
              <a:rPr lang="en-US" b="0" i="0" cap="all" dirty="0" err="1"/>
              <a:t>être</a:t>
            </a:r>
            <a:r>
              <a:rPr lang="en-US" b="0" i="0" cap="all" dirty="0"/>
              <a:t> </a:t>
            </a:r>
            <a:r>
              <a:rPr lang="en-US" b="0" i="0" cap="all" dirty="0" err="1"/>
              <a:t>facilement</a:t>
            </a:r>
            <a:r>
              <a:rPr lang="en-US" b="0" i="0" cap="all" dirty="0"/>
              <a:t> accessible, </a:t>
            </a:r>
            <a:r>
              <a:rPr lang="en-US" b="0" i="0" cap="all" dirty="0" err="1"/>
              <a:t>géré</a:t>
            </a:r>
            <a:r>
              <a:rPr lang="en-US" b="0" i="0" cap="all" dirty="0"/>
              <a:t> et mis </a:t>
            </a:r>
            <a:r>
              <a:rPr lang="en-US" b="0" i="0" cap="all" dirty="0" err="1"/>
              <a:t>à</a:t>
            </a:r>
            <a:r>
              <a:rPr lang="en-US" b="0" i="0" cap="all" dirty="0"/>
              <a:t> jour. Elle </a:t>
            </a:r>
            <a:r>
              <a:rPr lang="en-US" b="0" i="0" cap="all" dirty="0" err="1"/>
              <a:t>est</a:t>
            </a:r>
            <a:r>
              <a:rPr lang="en-US" b="0" i="0" cap="all" dirty="0"/>
              <a:t> </a:t>
            </a:r>
            <a:r>
              <a:rPr lang="en-US" b="0" i="0" cap="all" dirty="0" err="1"/>
              <a:t>utilisée</a:t>
            </a:r>
            <a:r>
              <a:rPr lang="en-US" b="0" i="0" cap="all" dirty="0"/>
              <a:t> par les </a:t>
            </a:r>
            <a:r>
              <a:rPr lang="en-US" b="0" i="0" cap="all" dirty="0" err="1"/>
              <a:t>organisations</a:t>
            </a:r>
            <a:r>
              <a:rPr lang="en-US" b="0" i="0" cap="all" dirty="0"/>
              <a:t> </a:t>
            </a:r>
            <a:r>
              <a:rPr lang="en-US" b="0" i="0" cap="all" dirty="0" err="1"/>
              <a:t>comme</a:t>
            </a:r>
            <a:r>
              <a:rPr lang="en-US" b="0" i="0" cap="all" dirty="0"/>
              <a:t> </a:t>
            </a:r>
            <a:r>
              <a:rPr lang="en-US" b="0" i="0" cap="all" dirty="0" err="1"/>
              <a:t>méthode</a:t>
            </a:r>
            <a:r>
              <a:rPr lang="en-US" b="0" i="0" cap="all" dirty="0"/>
              <a:t> de stockage, de gestion et de </a:t>
            </a:r>
            <a:r>
              <a:rPr lang="en-US" b="0" i="0" cap="all" dirty="0" err="1"/>
              <a:t>récupération</a:t>
            </a:r>
            <a:r>
              <a:rPr lang="en-US" b="0" i="0" cap="all" dirty="0"/>
              <a:t> de </a:t>
            </a:r>
            <a:r>
              <a:rPr lang="en-US" b="0" i="0" cap="all" dirty="0" err="1"/>
              <a:t>l’informations</a:t>
            </a:r>
            <a:r>
              <a:rPr lang="en-US" b="0" i="0" cap="all" dirty="0"/>
              <a:t>.</a:t>
            </a:r>
            <a:endParaRPr lang="en-US" cap="all" dirty="0"/>
          </a:p>
          <a:p>
            <a:endParaRPr lang="fr-FR" dirty="0"/>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15</a:t>
            </a:fld>
            <a:endParaRPr lang="fr-FR"/>
          </a:p>
        </p:txBody>
      </p:sp>
    </p:spTree>
    <p:extLst>
      <p:ext uri="{BB962C8B-B14F-4D97-AF65-F5344CB8AC3E}">
        <p14:creationId xmlns:p14="http://schemas.microsoft.com/office/powerpoint/2010/main" val="1182794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MODELE REPRÉSENTANT FUTURE BASE DE DONNÉE, MONTRE LES RELATIONS ENTRE LES TABLES</a:t>
            </a:r>
          </a:p>
        </p:txBody>
      </p:sp>
      <p:sp>
        <p:nvSpPr>
          <p:cNvPr id="4" name="Espace réservé du numéro de diapositive 3"/>
          <p:cNvSpPr>
            <a:spLocks noGrp="1"/>
          </p:cNvSpPr>
          <p:nvPr>
            <p:ph type="sldNum" sz="quarter" idx="5"/>
          </p:nvPr>
        </p:nvSpPr>
        <p:spPr/>
        <p:txBody>
          <a:bodyPr/>
          <a:lstStyle/>
          <a:p>
            <a:fld id="{1E4A46DC-F98A-A545-8BC0-A712F2714041}" type="slidenum">
              <a:rPr lang="fr-FR" smtClean="0"/>
              <a:t>16</a:t>
            </a:fld>
            <a:endParaRPr lang="fr-FR"/>
          </a:p>
        </p:txBody>
      </p:sp>
    </p:spTree>
    <p:extLst>
      <p:ext uri="{BB962C8B-B14F-4D97-AF65-F5344CB8AC3E}">
        <p14:creationId xmlns:p14="http://schemas.microsoft.com/office/powerpoint/2010/main" val="24818436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fr-FR"/>
              <a:t>Modifiez le style du titre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BF01E09F-A8BE-CF44-A6FB-4BDFC7496C60}" type="datetime1">
              <a:rPr lang="fr-FR" smtClean="0"/>
              <a:t>30/05/2023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856522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03A80362-BE71-6248-A68E-755E08CB48A9}" type="datetime1">
              <a:rPr lang="fr-FR" smtClean="0"/>
              <a:t>30/05/2023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093287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fr-FR"/>
              <a:t>Modifiez le style du titre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BC573E88-5C5C-E342-9388-242C1DF45D05}" type="datetime1">
              <a:rPr lang="fr-FR" smtClean="0"/>
              <a:t>30/05/2023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5513186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fr-FR"/>
              <a:t>Modifiez le style du titre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ED6D5E3-47EF-D441-B6AC-D73F4D2F52F1}" type="datetime1">
              <a:rPr lang="fr-FR" smtClean="0"/>
              <a:t>30/05/2023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237659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fr-FR"/>
              <a:t>Modifiez le style du titre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05C45C3C-E282-4148-AD5F-4B8D30819F08}" type="datetime1">
              <a:rPr lang="fr-FR" smtClean="0"/>
              <a:t>30/05/2023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1044546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fr-FR"/>
              <a:t>Modifiez le style du titre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44E3515E-369A-1F44-97C9-7A708815A0F2}" type="datetime1">
              <a:rPr lang="fr-FR" smtClean="0"/>
              <a:t>30/05/2023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37594720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fr-FR"/>
              <a:t>Modifiez le style du titre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E2201887-D3D1-D245-8E5E-992FD58926F7}" type="datetime1">
              <a:rPr lang="fr-FR" smtClean="0"/>
              <a:t>30/05/2023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7039123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D6E212A3-6E3A-0444-83AB-75F35923911A}" type="datetime1">
              <a:rPr lang="fr-FR" smtClean="0"/>
              <a:t>30/05/2023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840068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fr-FR"/>
              <a:t>Modifiez le style du titre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7ED85835-979F-834C-9D99-D9DCC411A25A}" type="datetime1">
              <a:rPr lang="fr-FR" smtClean="0"/>
              <a:t>30/05/2023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64146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A651FD8-B9E6-3742-A0AE-E52FABEFFC73}" type="datetime1">
              <a:rPr lang="fr-FR" smtClean="0"/>
              <a:t>30/05/2023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755309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fr-FR"/>
              <a:t>Modifiez le style du titre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0178AD16-4E49-7A49-995A-7BFD23800385}" type="datetime1">
              <a:rPr lang="fr-FR" smtClean="0"/>
              <a:t>30/05/2023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410703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fr-FR"/>
              <a:t>Modifiez le style du titre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F41345AF-A04D-C645-BB1C-FAE18E96C743}" type="datetime1">
              <a:rPr lang="fr-FR" smtClean="0"/>
              <a:t>30/05/2023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491142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fr-FR"/>
              <a:t>Modifiez le style du titre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Content Placeholder 3"/>
          <p:cNvSpPr>
            <a:spLocks noGrp="1"/>
          </p:cNvSpPr>
          <p:nvPr>
            <p:ph sz="quarter" idx="13"/>
          </p:nvPr>
        </p:nvSpPr>
        <p:spPr>
          <a:xfrm>
            <a:off x="913774" y="3051012"/>
            <a:ext cx="5106027" cy="274018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3" name="Content Placeholder 5"/>
          <p:cNvSpPr>
            <a:spLocks noGrp="1"/>
          </p:cNvSpPr>
          <p:nvPr>
            <p:ph sz="quarter" idx="14"/>
          </p:nvPr>
        </p:nvSpPr>
        <p:spPr>
          <a:xfrm>
            <a:off x="6172200" y="3051012"/>
            <a:ext cx="5105401" cy="274018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19AA062-BA8E-694B-887E-B4C1615F2094}" type="datetime1">
              <a:rPr lang="fr-FR" smtClean="0"/>
              <a:t>30/05/2023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399158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8D480801-5DB3-A44B-AB9D-BC6DC8E6CA50}" type="datetime1">
              <a:rPr lang="fr-FR" smtClean="0"/>
              <a:t>30/05/2023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2944248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D5616855-6A8B-C248-BCCB-AD3C9E05D817}" type="datetime1">
              <a:rPr lang="fr-FR" smtClean="0"/>
              <a:t>30/05/2023</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037227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fr-FR"/>
              <a:t>Modifiez le style du titre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B94FD43C-DCD1-1047-80C8-2F215053F164}" type="datetime1">
              <a:rPr lang="fr-FR" smtClean="0"/>
              <a:t>30/05/2023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508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395B410F-D48B-D249-8934-F14DF15A2B5A}" type="datetime1">
              <a:rPr lang="fr-FR" smtClean="0"/>
              <a:t>30/05/2023</a:t>
            </a:fld>
            <a:endParaRPr lang="fr-F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444D5F-A761-4149-8427-5F476A721CF9}" type="slidenum">
              <a:rPr lang="fr-FR" smtClean="0"/>
              <a:t>‹N°›</a:t>
            </a:fld>
            <a:endParaRPr lang="fr-FR"/>
          </a:p>
        </p:txBody>
      </p:sp>
    </p:spTree>
    <p:extLst>
      <p:ext uri="{BB962C8B-B14F-4D97-AF65-F5344CB8AC3E}">
        <p14:creationId xmlns:p14="http://schemas.microsoft.com/office/powerpoint/2010/main" val="1935175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60680C2E-E34B-E848-B632-9168C9D14537}" type="datetime1">
              <a:rPr lang="fr-FR" smtClean="0"/>
              <a:t>30/05/2023</a:t>
            </a:fld>
            <a:endParaRPr lang="fr-FR"/>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fr-FR"/>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FA444D5F-A761-4149-8427-5F476A721CF9}" type="slidenum">
              <a:rPr lang="fr-FR" smtClean="0"/>
              <a:t>‹N°›</a:t>
            </a:fld>
            <a:endParaRPr lang="fr-FR"/>
          </a:p>
        </p:txBody>
      </p:sp>
    </p:spTree>
    <p:extLst>
      <p:ext uri="{BB962C8B-B14F-4D97-AF65-F5344CB8AC3E}">
        <p14:creationId xmlns:p14="http://schemas.microsoft.com/office/powerpoint/2010/main" val="423885746"/>
      </p:ext>
    </p:extLst>
  </p:cSld>
  <p:clrMap bg1="dk1" tx1="lt1" bg2="dk2" tx2="lt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 id="2147483900" r:id="rId12"/>
    <p:sldLayoutId id="2147483901" r:id="rId13"/>
    <p:sldLayoutId id="2147483902" r:id="rId14"/>
    <p:sldLayoutId id="2147483903" r:id="rId15"/>
    <p:sldLayoutId id="2147483904" r:id="rId16"/>
    <p:sldLayoutId id="2147483905" r:id="rId17"/>
  </p:sldLayoutIdLst>
  <p:hf hdr="0" ftr="0" dt="0"/>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5.emf"/><Relationship Id="rId4" Type="http://schemas.openxmlformats.org/officeDocument/2006/relationships/image" Target="../media/image14.emf"/></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16.jpe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8.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8500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1E130C54-4E98-B9D8-E6B2-2F9BF3DA3319}"/>
              </a:ext>
            </a:extLst>
          </p:cNvPr>
          <p:cNvSpPr>
            <a:spLocks noGrp="1"/>
          </p:cNvSpPr>
          <p:nvPr>
            <p:ph type="sldNum" sz="quarter" idx="12"/>
          </p:nvPr>
        </p:nvSpPr>
        <p:spPr/>
        <p:txBody>
          <a:bodyPr/>
          <a:lstStyle/>
          <a:p>
            <a:fld id="{FA444D5F-A761-4149-8427-5F476A721CF9}" type="slidenum">
              <a:rPr lang="fr-FR" smtClean="0"/>
              <a:t>1</a:t>
            </a:fld>
            <a:endParaRPr lang="fr-FR"/>
          </a:p>
        </p:txBody>
      </p:sp>
      <p:sp>
        <p:nvSpPr>
          <p:cNvPr id="5" name="Titre 4">
            <a:extLst>
              <a:ext uri="{FF2B5EF4-FFF2-40B4-BE49-F238E27FC236}">
                <a16:creationId xmlns:a16="http://schemas.microsoft.com/office/drawing/2014/main" id="{06DAE2CF-5E52-F3FC-CD19-CEA9CC808FEE}"/>
              </a:ext>
            </a:extLst>
          </p:cNvPr>
          <p:cNvSpPr>
            <a:spLocks noGrp="1"/>
          </p:cNvSpPr>
          <p:nvPr>
            <p:ph type="title"/>
          </p:nvPr>
        </p:nvSpPr>
        <p:spPr>
          <a:xfrm>
            <a:off x="1070530" y="1885051"/>
            <a:ext cx="9736808" cy="2356799"/>
          </a:xfrm>
          <a:prstGeom prst="rect">
            <a:avLst/>
          </a:prstGeom>
          <a:noFill/>
        </p:spPr>
        <p:txBody>
          <a:bodyPr wrap="square" lIns="91440" tIns="45720" rIns="91440" bIns="45720">
            <a:spAutoFit/>
          </a:bodyPr>
          <a:lstStyle/>
          <a:p>
            <a:pPr algn="ctr"/>
            <a:r>
              <a:rPr lang="fr-FR" sz="5400" b="1"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rPr>
              <a:t>FATIMA</a:t>
            </a:r>
            <a:br>
              <a:rPr lang="fr-FR" sz="5400" b="1"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rPr>
            </a:br>
            <a:r>
              <a:rPr lang="fr-FR" sz="5400" b="1"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rPr>
              <a:t>Consultante WEB</a:t>
            </a:r>
            <a:br>
              <a:rPr lang="fr-FR" sz="5400" b="1"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rPr>
            </a:br>
            <a:r>
              <a:rPr lang="fr-FR" sz="5400" b="1"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rPr>
              <a:t>OCTO TECHNOLOGY</a:t>
            </a:r>
            <a:endParaRPr lang="fr-FR" sz="5400" b="1" cap="none" spc="0" dirty="0">
              <a:ln w="0"/>
              <a:effectLst>
                <a:outerShdw blurRad="38100" dist="19050" dir="2700000" algn="tl" rotWithShape="0">
                  <a:schemeClr val="dk1">
                    <a:alpha val="40000"/>
                  </a:schemeClr>
                </a:outerShdw>
              </a:effectLst>
              <a:latin typeface="APPLE CHANCERY" panose="03020702040506060504" pitchFamily="66" charset="-79"/>
              <a:cs typeface="APPLE CHANCERY" panose="03020702040506060504" pitchFamily="66" charset="-79"/>
            </a:endParaRPr>
          </a:p>
        </p:txBody>
      </p:sp>
    </p:spTree>
    <p:extLst>
      <p:ext uri="{BB962C8B-B14F-4D97-AF65-F5344CB8AC3E}">
        <p14:creationId xmlns:p14="http://schemas.microsoft.com/office/powerpoint/2010/main" val="1304226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C228178A-A9B4-48FE-E0DF-0276A12CEB72}"/>
              </a:ext>
            </a:extLst>
          </p:cNvPr>
          <p:cNvSpPr>
            <a:spLocks noGrp="1"/>
          </p:cNvSpPr>
          <p:nvPr>
            <p:ph type="sldNum" sz="quarter" idx="12"/>
          </p:nvPr>
        </p:nvSpPr>
        <p:spPr/>
        <p:txBody>
          <a:bodyPr/>
          <a:lstStyle/>
          <a:p>
            <a:fld id="{FA444D5F-A761-4149-8427-5F476A721CF9}" type="slidenum">
              <a:rPr lang="fr-FR" smtClean="0"/>
              <a:t>10</a:t>
            </a:fld>
            <a:endParaRPr lang="fr-FR"/>
          </a:p>
        </p:txBody>
      </p:sp>
      <p:sp>
        <p:nvSpPr>
          <p:cNvPr id="5" name="ZoneTexte 4">
            <a:extLst>
              <a:ext uri="{FF2B5EF4-FFF2-40B4-BE49-F238E27FC236}">
                <a16:creationId xmlns:a16="http://schemas.microsoft.com/office/drawing/2014/main" id="{FB63CC3E-2E98-E215-6AA4-F3BA3A2DA842}"/>
              </a:ext>
            </a:extLst>
          </p:cNvPr>
          <p:cNvSpPr txBox="1"/>
          <p:nvPr/>
        </p:nvSpPr>
        <p:spPr>
          <a:xfrm>
            <a:off x="2473235" y="3239589"/>
            <a:ext cx="6867733" cy="1477328"/>
          </a:xfrm>
          <a:prstGeom prst="rect">
            <a:avLst/>
          </a:prstGeom>
          <a:noFill/>
        </p:spPr>
        <p:txBody>
          <a:bodyPr wrap="square">
            <a:spAutoFit/>
          </a:bodyPr>
          <a:lstStyle/>
          <a:p>
            <a:r>
              <a:rPr lang="fr-FR" b="0" i="1" dirty="0">
                <a:solidFill>
                  <a:srgbClr val="E8EAED"/>
                </a:solidFill>
                <a:effectLst/>
                <a:latin typeface="Google Sans"/>
              </a:rPr>
              <a:t>Au cours de la phase d'analyse, les diagrammes de séquence </a:t>
            </a:r>
            <a:r>
              <a:rPr lang="fr-FR" b="0" i="1" dirty="0">
                <a:solidFill>
                  <a:srgbClr val="E2EEFF"/>
                </a:solidFill>
                <a:effectLst/>
                <a:latin typeface="Google Sans"/>
              </a:rPr>
              <a:t>permettent d'identifier les classes requises par un système et le comportement des objets de classes au cours des interactions</a:t>
            </a:r>
            <a:r>
              <a:rPr lang="fr-FR" b="0" i="1" dirty="0">
                <a:solidFill>
                  <a:srgbClr val="E8EAED"/>
                </a:solidFill>
                <a:effectLst/>
                <a:latin typeface="Google Sans"/>
              </a:rPr>
              <a:t>. Vous pouvez détailler les diagrammes de séquence et montrer comment un système accomplit les interactions.</a:t>
            </a:r>
            <a:endParaRPr lang="fr-FR" i="1" dirty="0"/>
          </a:p>
        </p:txBody>
      </p:sp>
      <p:sp>
        <p:nvSpPr>
          <p:cNvPr id="6" name="ZoneTexte 5">
            <a:extLst>
              <a:ext uri="{FF2B5EF4-FFF2-40B4-BE49-F238E27FC236}">
                <a16:creationId xmlns:a16="http://schemas.microsoft.com/office/drawing/2014/main" id="{6CE3B584-8BB4-F6BB-AC32-0A147DB8486A}"/>
              </a:ext>
            </a:extLst>
          </p:cNvPr>
          <p:cNvSpPr txBox="1"/>
          <p:nvPr/>
        </p:nvSpPr>
        <p:spPr>
          <a:xfrm>
            <a:off x="3100251" y="226423"/>
            <a:ext cx="5333319" cy="584775"/>
          </a:xfrm>
          <a:prstGeom prst="rect">
            <a:avLst/>
          </a:prstGeom>
          <a:noFill/>
        </p:spPr>
        <p:txBody>
          <a:bodyPr wrap="none" rtlCol="0">
            <a:spAutoFit/>
          </a:bodyPr>
          <a:lstStyle/>
          <a:p>
            <a:r>
              <a:rPr lang="fr-FR" sz="3200" b="1" dirty="0"/>
              <a:t>DIAGRAMMES DE SEQUENCE </a:t>
            </a:r>
          </a:p>
        </p:txBody>
      </p:sp>
    </p:spTree>
    <p:extLst>
      <p:ext uri="{BB962C8B-B14F-4D97-AF65-F5344CB8AC3E}">
        <p14:creationId xmlns:p14="http://schemas.microsoft.com/office/powerpoint/2010/main" val="3812165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7E607C4-A0A1-44FA-981D-EA3B813963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a:extLst>
              <a:ext uri="{FF2B5EF4-FFF2-40B4-BE49-F238E27FC236}">
                <a16:creationId xmlns:a16="http://schemas.microsoft.com/office/drawing/2014/main" id="{6CC2BCDD-F21B-ADB7-B8A6-DABD5F26A77A}"/>
              </a:ext>
            </a:extLst>
          </p:cNvPr>
          <p:cNvPicPr>
            <a:picLocks noChangeAspect="1"/>
          </p:cNvPicPr>
          <p:nvPr/>
        </p:nvPicPr>
        <p:blipFill>
          <a:blip r:embed="rId3"/>
          <a:stretch>
            <a:fillRect/>
          </a:stretch>
        </p:blipFill>
        <p:spPr>
          <a:xfrm>
            <a:off x="52841" y="60960"/>
            <a:ext cx="10461170" cy="6797040"/>
          </a:xfrm>
          <a:prstGeom prst="rect">
            <a:avLst/>
          </a:prstGeom>
        </p:spPr>
      </p:pic>
      <p:pic>
        <p:nvPicPr>
          <p:cNvPr id="18" name="Picture 17">
            <a:extLst>
              <a:ext uri="{FF2B5EF4-FFF2-40B4-BE49-F238E27FC236}">
                <a16:creationId xmlns:a16="http://schemas.microsoft.com/office/drawing/2014/main" id="{08D97526-B9D9-4257-B6A9-9D798897492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Espace réservé du numéro de diapositive 1">
            <a:extLst>
              <a:ext uri="{FF2B5EF4-FFF2-40B4-BE49-F238E27FC236}">
                <a16:creationId xmlns:a16="http://schemas.microsoft.com/office/drawing/2014/main" id="{79191A35-515D-8088-ED63-6B9A01993259}"/>
              </a:ext>
            </a:extLst>
          </p:cNvPr>
          <p:cNvSpPr>
            <a:spLocks noGrp="1"/>
          </p:cNvSpPr>
          <p:nvPr>
            <p:ph type="sldNum" sz="quarter" idx="12"/>
          </p:nvPr>
        </p:nvSpPr>
        <p:spPr>
          <a:xfrm>
            <a:off x="10514011" y="6431916"/>
            <a:ext cx="953392" cy="365125"/>
          </a:xfrm>
        </p:spPr>
        <p:txBody>
          <a:bodyPr>
            <a:normAutofit/>
          </a:bodyPr>
          <a:lstStyle/>
          <a:p>
            <a:pPr>
              <a:spcAft>
                <a:spcPts val="600"/>
              </a:spcAft>
            </a:pPr>
            <a:fld id="{FA444D5F-A761-4149-8427-5F476A721CF9}" type="slidenum">
              <a:rPr lang="fr-FR" smtClean="0"/>
              <a:pPr>
                <a:spcAft>
                  <a:spcPts val="600"/>
                </a:spcAft>
              </a:pPr>
              <a:t>11</a:t>
            </a:fld>
            <a:endParaRPr lang="fr-FR"/>
          </a:p>
        </p:txBody>
      </p:sp>
    </p:spTree>
    <p:extLst>
      <p:ext uri="{BB962C8B-B14F-4D97-AF65-F5344CB8AC3E}">
        <p14:creationId xmlns:p14="http://schemas.microsoft.com/office/powerpoint/2010/main" val="9190970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0" name="Rectangle 15">
            <a:extLst>
              <a:ext uri="{FF2B5EF4-FFF2-40B4-BE49-F238E27FC236}">
                <a16:creationId xmlns:a16="http://schemas.microsoft.com/office/drawing/2014/main" id="{40C1BC1E-153D-4DA3-87A4-314B61BC4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7">
            <a:extLst>
              <a:ext uri="{FF2B5EF4-FFF2-40B4-BE49-F238E27FC236}">
                <a16:creationId xmlns:a16="http://schemas.microsoft.com/office/drawing/2014/main" id="{FB5A56C3-A6D4-4D92-8AE6-10218C076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3">
            <a:extLst>
              <a:ext uri="{FF2B5EF4-FFF2-40B4-BE49-F238E27FC236}">
                <a16:creationId xmlns:a16="http://schemas.microsoft.com/office/drawing/2014/main" id="{CC6410DE-95A8-4CCB-068D-397FE8DC7006}"/>
              </a:ext>
            </a:extLst>
          </p:cNvPr>
          <p:cNvPicPr>
            <a:picLocks noChangeAspect="1"/>
          </p:cNvPicPr>
          <p:nvPr/>
        </p:nvPicPr>
        <p:blipFill>
          <a:blip r:embed="rId3"/>
          <a:srcRect/>
          <a:stretch/>
        </p:blipFill>
        <p:spPr>
          <a:xfrm>
            <a:off x="0" y="230993"/>
            <a:ext cx="12192000" cy="6350624"/>
          </a:xfrm>
          <a:prstGeom prst="rect">
            <a:avLst/>
          </a:prstGeom>
        </p:spPr>
      </p:pic>
      <p:sp>
        <p:nvSpPr>
          <p:cNvPr id="2" name="Espace réservé du numéro de diapositive 1">
            <a:extLst>
              <a:ext uri="{FF2B5EF4-FFF2-40B4-BE49-F238E27FC236}">
                <a16:creationId xmlns:a16="http://schemas.microsoft.com/office/drawing/2014/main" id="{6ABEFED7-D11D-279A-34C8-9EFB95D57A16}"/>
              </a:ext>
            </a:extLst>
          </p:cNvPr>
          <p:cNvSpPr>
            <a:spLocks noGrp="1"/>
          </p:cNvSpPr>
          <p:nvPr>
            <p:ph type="sldNum" sz="quarter" idx="12"/>
          </p:nvPr>
        </p:nvSpPr>
        <p:spPr>
          <a:xfrm>
            <a:off x="10514011" y="6447486"/>
            <a:ext cx="764215" cy="365125"/>
          </a:xfrm>
        </p:spPr>
        <p:txBody>
          <a:bodyPr>
            <a:normAutofit/>
          </a:bodyPr>
          <a:lstStyle/>
          <a:p>
            <a:pPr>
              <a:spcAft>
                <a:spcPts val="600"/>
              </a:spcAft>
            </a:pPr>
            <a:fld id="{FA444D5F-A761-4149-8427-5F476A721CF9}" type="slidenum">
              <a:rPr lang="fr-FR" smtClean="0"/>
              <a:pPr>
                <a:spcAft>
                  <a:spcPts val="600"/>
                </a:spcAft>
              </a:pPr>
              <a:t>12</a:t>
            </a:fld>
            <a:endParaRPr lang="fr-FR"/>
          </a:p>
        </p:txBody>
      </p:sp>
    </p:spTree>
    <p:extLst>
      <p:ext uri="{BB962C8B-B14F-4D97-AF65-F5344CB8AC3E}">
        <p14:creationId xmlns:p14="http://schemas.microsoft.com/office/powerpoint/2010/main" val="3611035864"/>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7"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58">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1" name="Rectangle 60">
            <a:extLst>
              <a:ext uri="{FF2B5EF4-FFF2-40B4-BE49-F238E27FC236}">
                <a16:creationId xmlns:a16="http://schemas.microsoft.com/office/drawing/2014/main" id="{37CCBFA6-32E5-4FFD-A52A-9EA1CBF9D4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3" name="Picture 62">
            <a:extLst>
              <a:ext uri="{FF2B5EF4-FFF2-40B4-BE49-F238E27FC236}">
                <a16:creationId xmlns:a16="http://schemas.microsoft.com/office/drawing/2014/main" id="{8B3A8DA3-6E81-4BA8-A084-FE4E32A32B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rcRect r="50000"/>
          <a:stretch>
            <a:fillRect/>
          </a:stretch>
        </p:blipFill>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pic>
      <p:sp>
        <p:nvSpPr>
          <p:cNvPr id="3" name="ZoneTexte 2">
            <a:extLst>
              <a:ext uri="{FF2B5EF4-FFF2-40B4-BE49-F238E27FC236}">
                <a16:creationId xmlns:a16="http://schemas.microsoft.com/office/drawing/2014/main" id="{FCBBD1E7-A335-5557-0A4E-F7C42F6FFDA6}"/>
              </a:ext>
            </a:extLst>
          </p:cNvPr>
          <p:cNvSpPr txBox="1"/>
          <p:nvPr/>
        </p:nvSpPr>
        <p:spPr>
          <a:xfrm>
            <a:off x="913775" y="1343377"/>
            <a:ext cx="4860492" cy="3930297"/>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800" i="1" cap="all">
                <a:latin typeface="+mj-lt"/>
                <a:ea typeface="+mj-ea"/>
                <a:cs typeface="+mj-cs"/>
              </a:rPr>
              <a:t>Diagramme de classe</a:t>
            </a:r>
          </a:p>
        </p:txBody>
      </p:sp>
      <p:sp>
        <p:nvSpPr>
          <p:cNvPr id="65" name="Rectangle 64">
            <a:extLst>
              <a:ext uri="{FF2B5EF4-FFF2-40B4-BE49-F238E27FC236}">
                <a16:creationId xmlns:a16="http://schemas.microsoft.com/office/drawing/2014/main" id="{88C8491E-818C-4AE7-BBAA-80BE32FD99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3500" y="0"/>
            <a:ext cx="6096000" cy="6858000"/>
          </a:xfrm>
          <a:prstGeom prst="rect">
            <a:avLst/>
          </a:prstGeom>
          <a:gradFill>
            <a:gsLst>
              <a:gs pos="0">
                <a:srgbClr val="FFFFFF">
                  <a:alpha val="20000"/>
                </a:srgbClr>
              </a:gs>
              <a:gs pos="100000">
                <a:srgbClr val="B8B8B8">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Espace réservé du numéro de diapositive 1">
            <a:extLst>
              <a:ext uri="{FF2B5EF4-FFF2-40B4-BE49-F238E27FC236}">
                <a16:creationId xmlns:a16="http://schemas.microsoft.com/office/drawing/2014/main" id="{B3CABC38-30D1-BE2C-B54D-B79C9CF5AC1E}"/>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a:spcAft>
                <a:spcPts val="600"/>
              </a:spcAft>
            </a:pPr>
            <a:fld id="{FA444D5F-A761-4149-8427-5F476A721CF9}" type="slidenum">
              <a:rPr lang="en-US" kern="1200" dirty="0">
                <a:solidFill>
                  <a:schemeClr val="tx1"/>
                </a:solidFill>
                <a:latin typeface="+mn-lt"/>
                <a:ea typeface="+mn-ea"/>
                <a:cs typeface="+mn-cs"/>
              </a:rPr>
              <a:pPr>
                <a:spcAft>
                  <a:spcPts val="600"/>
                </a:spcAft>
              </a:pPr>
              <a:t>13</a:t>
            </a:fld>
            <a:endParaRPr lang="en-US" kern="1200" dirty="0">
              <a:solidFill>
                <a:schemeClr val="tx1"/>
              </a:solidFill>
              <a:latin typeface="+mn-lt"/>
              <a:ea typeface="+mn-ea"/>
              <a:cs typeface="+mn-cs"/>
            </a:endParaRPr>
          </a:p>
        </p:txBody>
      </p:sp>
      <p:sp>
        <p:nvSpPr>
          <p:cNvPr id="5" name="ZoneTexte 4">
            <a:extLst>
              <a:ext uri="{FF2B5EF4-FFF2-40B4-BE49-F238E27FC236}">
                <a16:creationId xmlns:a16="http://schemas.microsoft.com/office/drawing/2014/main" id="{09603F3B-4C81-6EBE-BFB3-5EB1D09FB407}"/>
              </a:ext>
            </a:extLst>
          </p:cNvPr>
          <p:cNvSpPr txBox="1"/>
          <p:nvPr/>
        </p:nvSpPr>
        <p:spPr>
          <a:xfrm>
            <a:off x="6461760" y="974045"/>
            <a:ext cx="5655459" cy="1200329"/>
          </a:xfrm>
          <a:prstGeom prst="rect">
            <a:avLst/>
          </a:prstGeom>
          <a:noFill/>
        </p:spPr>
        <p:txBody>
          <a:bodyPr wrap="none" rtlCol="0">
            <a:spAutoFit/>
          </a:bodyPr>
          <a:lstStyle/>
          <a:p>
            <a:r>
              <a:rPr lang="fr-FR" dirty="0">
                <a:solidFill>
                  <a:schemeClr val="bg1"/>
                </a:solidFill>
              </a:rPr>
              <a:t>Une classe représente un objet ou un ensemble d’objets qui </a:t>
            </a:r>
          </a:p>
          <a:p>
            <a:r>
              <a:rPr lang="fr-FR" dirty="0">
                <a:solidFill>
                  <a:schemeClr val="bg1"/>
                </a:solidFill>
              </a:rPr>
              <a:t>Partagent une structure et un comportement communs.</a:t>
            </a:r>
          </a:p>
          <a:p>
            <a:r>
              <a:rPr lang="fr-FR" dirty="0">
                <a:solidFill>
                  <a:schemeClr val="bg1"/>
                </a:solidFill>
              </a:rPr>
              <a:t>Une classe identifie les attributs, les opérations, les relations</a:t>
            </a:r>
          </a:p>
          <a:p>
            <a:r>
              <a:rPr lang="fr-FR" dirty="0">
                <a:solidFill>
                  <a:schemeClr val="bg1"/>
                </a:solidFill>
              </a:rPr>
              <a:t>Que les objets de la classe possède. </a:t>
            </a:r>
          </a:p>
        </p:txBody>
      </p:sp>
    </p:spTree>
    <p:extLst>
      <p:ext uri="{BB962C8B-B14F-4D97-AF65-F5344CB8AC3E}">
        <p14:creationId xmlns:p14="http://schemas.microsoft.com/office/powerpoint/2010/main" val="13401901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24"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26" name="Picture 125">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8" name="Freeform: Shape 127">
            <a:extLst>
              <a:ext uri="{FF2B5EF4-FFF2-40B4-BE49-F238E27FC236}">
                <a16:creationId xmlns:a16="http://schemas.microsoft.com/office/drawing/2014/main" id="{DDDE267B-E820-4910-868D-BA40CFB936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6800" y="-9523"/>
            <a:ext cx="10058400" cy="6867522"/>
          </a:xfrm>
          <a:custGeom>
            <a:avLst/>
            <a:gdLst>
              <a:gd name="connsiteX0" fmla="*/ 1263465 w 10058400"/>
              <a:gd name="connsiteY0" fmla="*/ 0 h 6867522"/>
              <a:gd name="connsiteX1" fmla="*/ 8794935 w 10058400"/>
              <a:gd name="connsiteY1" fmla="*/ 0 h 6867522"/>
              <a:gd name="connsiteX2" fmla="*/ 8909975 w 10058400"/>
              <a:gd name="connsiteY2" fmla="*/ 132807 h 6867522"/>
              <a:gd name="connsiteX3" fmla="*/ 10058400 w 10058400"/>
              <a:gd name="connsiteY3" fmla="*/ 3331845 h 6867522"/>
              <a:gd name="connsiteX4" fmla="*/ 8751905 w 10058400"/>
              <a:gd name="connsiteY4" fmla="*/ 6713366 h 6867522"/>
              <a:gd name="connsiteX5" fmla="*/ 8604930 w 10058400"/>
              <a:gd name="connsiteY5" fmla="*/ 6867522 h 6867522"/>
              <a:gd name="connsiteX6" fmla="*/ 1453470 w 10058400"/>
              <a:gd name="connsiteY6" fmla="*/ 6867522 h 6867522"/>
              <a:gd name="connsiteX7" fmla="*/ 1306495 w 10058400"/>
              <a:gd name="connsiteY7" fmla="*/ 6713366 h 6867522"/>
              <a:gd name="connsiteX8" fmla="*/ 0 w 10058400"/>
              <a:gd name="connsiteY8" fmla="*/ 3331845 h 6867522"/>
              <a:gd name="connsiteX9" fmla="*/ 1148425 w 10058400"/>
              <a:gd name="connsiteY9" fmla="*/ 132807 h 6867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58400" h="6867522">
                <a:moveTo>
                  <a:pt x="1263465" y="0"/>
                </a:moveTo>
                <a:lnTo>
                  <a:pt x="8794935" y="0"/>
                </a:lnTo>
                <a:lnTo>
                  <a:pt x="8909975" y="132807"/>
                </a:lnTo>
                <a:cubicBezTo>
                  <a:pt x="9627420" y="1002149"/>
                  <a:pt x="10058400" y="2116667"/>
                  <a:pt x="10058400" y="3331845"/>
                </a:cubicBezTo>
                <a:cubicBezTo>
                  <a:pt x="10058400" y="4633822"/>
                  <a:pt x="9563653" y="5820244"/>
                  <a:pt x="8751905" y="6713366"/>
                </a:cubicBezTo>
                <a:lnTo>
                  <a:pt x="8604930" y="6867522"/>
                </a:lnTo>
                <a:lnTo>
                  <a:pt x="1453470" y="6867522"/>
                </a:lnTo>
                <a:lnTo>
                  <a:pt x="1306495" y="6713366"/>
                </a:lnTo>
                <a:cubicBezTo>
                  <a:pt x="494747" y="5820244"/>
                  <a:pt x="0" y="4633822"/>
                  <a:pt x="0" y="3331845"/>
                </a:cubicBezTo>
                <a:cubicBezTo>
                  <a:pt x="0" y="2116667"/>
                  <a:pt x="430980" y="1002149"/>
                  <a:pt x="1148425" y="132807"/>
                </a:cubicBezTo>
                <a:close/>
              </a:path>
            </a:pathLst>
          </a:custGeom>
          <a:solidFill>
            <a:srgbClr val="FFFFFF"/>
          </a:solidFill>
          <a:ln>
            <a:noFill/>
          </a:ln>
          <a:scene3d>
            <a:camera prst="orthographicFront"/>
            <a:lightRig rig="threePt" dir="t">
              <a:rot lat="0" lon="0" rev="2700000"/>
            </a:lightRig>
          </a:scene3d>
          <a:sp3d contourW="6350">
            <a:bevelT h="38100"/>
            <a:contourClr>
              <a:srgbClr val="C0C0C0"/>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30" name="Picture 129">
            <a:extLst>
              <a:ext uri="{FF2B5EF4-FFF2-40B4-BE49-F238E27FC236}">
                <a16:creationId xmlns:a16="http://schemas.microsoft.com/office/drawing/2014/main" id="{FF3E25D7-C2F8-445D-AA42-C1163028DA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Image 4" descr="Une image contenant texte, diagramme, Plan, Rectangle&#10;&#10;Description générée automatiquement">
            <a:extLst>
              <a:ext uri="{FF2B5EF4-FFF2-40B4-BE49-F238E27FC236}">
                <a16:creationId xmlns:a16="http://schemas.microsoft.com/office/drawing/2014/main" id="{3177677B-88E2-7F02-51E0-0C47D088F732}"/>
              </a:ext>
            </a:extLst>
          </p:cNvPr>
          <p:cNvPicPr>
            <a:picLocks noChangeAspect="1"/>
          </p:cNvPicPr>
          <p:nvPr/>
        </p:nvPicPr>
        <p:blipFill>
          <a:blip r:embed="rId5"/>
          <a:stretch>
            <a:fillRect/>
          </a:stretch>
        </p:blipFill>
        <p:spPr>
          <a:xfrm>
            <a:off x="-107576" y="-9524"/>
            <a:ext cx="12035527" cy="6858000"/>
          </a:xfrm>
          <a:prstGeom prst="rect">
            <a:avLst/>
          </a:prstGeom>
        </p:spPr>
      </p:pic>
      <p:sp>
        <p:nvSpPr>
          <p:cNvPr id="4" name="Espace réservé du numéro de diapositive 3">
            <a:extLst>
              <a:ext uri="{FF2B5EF4-FFF2-40B4-BE49-F238E27FC236}">
                <a16:creationId xmlns:a16="http://schemas.microsoft.com/office/drawing/2014/main" id="{13B0DFB1-D2EC-8081-5287-47325ECDA58C}"/>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a:spcAft>
                <a:spcPts val="600"/>
              </a:spcAft>
            </a:pPr>
            <a:fld id="{FA444D5F-A761-4149-8427-5F476A721CF9}" type="slidenum">
              <a:rPr lang="en-US" smtClean="0"/>
              <a:pPr>
                <a:spcAft>
                  <a:spcPts val="600"/>
                </a:spcAft>
              </a:pPr>
              <a:t>14</a:t>
            </a:fld>
            <a:endParaRPr lang="en-US"/>
          </a:p>
        </p:txBody>
      </p:sp>
    </p:spTree>
    <p:extLst>
      <p:ext uri="{BB962C8B-B14F-4D97-AF65-F5344CB8AC3E}">
        <p14:creationId xmlns:p14="http://schemas.microsoft.com/office/powerpoint/2010/main" val="458396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84000"/>
                <a:shade val="100000"/>
                <a:hueMod val="130000"/>
                <a:satMod val="150000"/>
                <a:lumMod val="112000"/>
              </a:schemeClr>
            </a:gs>
            <a:gs pos="100000">
              <a:schemeClr val="bg1">
                <a:shade val="92000"/>
                <a:satMod val="140000"/>
                <a:lumMod val="110000"/>
              </a:schemeClr>
            </a:gs>
          </a:gsLst>
          <a:lin ang="5400000" scaled="0"/>
        </a:gradFill>
        <a:effectLst/>
      </p:bgPr>
    </p:bg>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Rectangle 11">
            <a:extLst>
              <a:ext uri="{FF2B5EF4-FFF2-40B4-BE49-F238E27FC236}">
                <a16:creationId xmlns:a16="http://schemas.microsoft.com/office/drawing/2014/main" id="{3A9C15D4-2EE7-4D05-B87C-91D1F3B960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0"/>
            <a:ext cx="813206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D7B0FB-9654-4441-9545-02D458B68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935" cy="6858000"/>
          </a:xfrm>
          <a:prstGeom prst="rect">
            <a:avLst/>
          </a:prstGeom>
          <a:solidFill>
            <a:schemeClr val="accent1">
              <a:lumMod val="75000"/>
            </a:schemeClr>
          </a:solidFill>
          <a:ln>
            <a:noFill/>
          </a:ln>
          <a:effectLst>
            <a:outerShdw blurRad="50800" dist="12700" algn="l" rotWithShape="0">
              <a:prstClr val="black">
                <a:alpha val="30000"/>
              </a:prstClr>
            </a:outerShdw>
          </a:effectLst>
        </p:spPr>
        <p:style>
          <a:lnRef idx="2">
            <a:schemeClr val="accent1">
              <a:shade val="50000"/>
            </a:schemeClr>
          </a:lnRef>
          <a:fillRef idx="1002">
            <a:schemeClr val="l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7BB94C57-FDF3-45A3-9D1F-904523D795D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r="66700" b="77917"/>
          <a:stretch/>
        </p:blipFill>
        <p:spPr>
          <a:xfrm>
            <a:off x="0" y="0"/>
            <a:ext cx="4059935" cy="1514475"/>
          </a:xfrm>
          <a:prstGeom prst="rect">
            <a:avLst/>
          </a:prstGeom>
        </p:spPr>
      </p:pic>
      <p:sp>
        <p:nvSpPr>
          <p:cNvPr id="3" name="ZoneTexte 2">
            <a:extLst>
              <a:ext uri="{FF2B5EF4-FFF2-40B4-BE49-F238E27FC236}">
                <a16:creationId xmlns:a16="http://schemas.microsoft.com/office/drawing/2014/main" id="{64974042-03C8-6736-3B11-4F573CD54737}"/>
              </a:ext>
            </a:extLst>
          </p:cNvPr>
          <p:cNvSpPr txBox="1"/>
          <p:nvPr/>
        </p:nvSpPr>
        <p:spPr>
          <a:xfrm>
            <a:off x="4634794" y="1049695"/>
            <a:ext cx="6642806" cy="4758611"/>
          </a:xfrm>
          <a:prstGeom prst="rect">
            <a:avLst/>
          </a:prstGeom>
        </p:spPr>
        <p:txBody>
          <a:bodyPr vert="horz" lIns="91440" tIns="45720" rIns="91440" bIns="45720" rtlCol="0" anchor="ctr">
            <a:normAutofit/>
          </a:bodyPr>
          <a:lstStyle/>
          <a:p>
            <a:pPr indent="-228600" defTabSz="914400">
              <a:lnSpc>
                <a:spcPct val="120000"/>
              </a:lnSpc>
              <a:spcAft>
                <a:spcPts val="600"/>
              </a:spcAft>
              <a:buClr>
                <a:schemeClr val="tx1"/>
              </a:buClr>
              <a:buFont typeface="Arial" panose="020B0604020202020204" pitchFamily="34" charset="0"/>
              <a:buChar char="•"/>
            </a:pPr>
            <a:endParaRPr lang="en-US" cap="all" dirty="0"/>
          </a:p>
        </p:txBody>
      </p:sp>
      <p:pic>
        <p:nvPicPr>
          <p:cNvPr id="18" name="Picture 17">
            <a:extLst>
              <a:ext uri="{FF2B5EF4-FFF2-40B4-BE49-F238E27FC236}">
                <a16:creationId xmlns:a16="http://schemas.microsoft.com/office/drawing/2014/main" id="{6AEBDF1A-221A-4497-BBA9-57A70D16151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8750" t="72830" b="14149"/>
          <a:stretch/>
        </p:blipFill>
        <p:spPr>
          <a:xfrm>
            <a:off x="1377059" y="5962903"/>
            <a:ext cx="2590800" cy="892925"/>
          </a:xfrm>
          <a:prstGeom prst="rect">
            <a:avLst/>
          </a:prstGeom>
        </p:spPr>
      </p:pic>
      <p:sp>
        <p:nvSpPr>
          <p:cNvPr id="2" name="Espace réservé du numéro de diapositive 1">
            <a:extLst>
              <a:ext uri="{FF2B5EF4-FFF2-40B4-BE49-F238E27FC236}">
                <a16:creationId xmlns:a16="http://schemas.microsoft.com/office/drawing/2014/main" id="{B87BAAC7-3A0E-F2CD-BD6A-1C4930B8D151}"/>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a:spcAft>
                <a:spcPts val="600"/>
              </a:spcAft>
            </a:pPr>
            <a:fld id="{FA444D5F-A761-4149-8427-5F476A721CF9}" type="slidenum">
              <a:rPr lang="en-US" kern="1200" dirty="0">
                <a:solidFill>
                  <a:schemeClr val="tx1"/>
                </a:solidFill>
                <a:latin typeface="+mn-lt"/>
                <a:ea typeface="+mn-ea"/>
                <a:cs typeface="+mn-cs"/>
              </a:rPr>
              <a:pPr>
                <a:spcAft>
                  <a:spcPts val="600"/>
                </a:spcAft>
              </a:pPr>
              <a:t>15</a:t>
            </a:fld>
            <a:endParaRPr lang="en-US" kern="1200" dirty="0">
              <a:solidFill>
                <a:schemeClr val="tx1"/>
              </a:solidFill>
              <a:latin typeface="+mn-lt"/>
              <a:ea typeface="+mn-ea"/>
              <a:cs typeface="+mn-cs"/>
            </a:endParaRPr>
          </a:p>
        </p:txBody>
      </p:sp>
      <p:sp>
        <p:nvSpPr>
          <p:cNvPr id="4" name="ZoneTexte 3">
            <a:extLst>
              <a:ext uri="{FF2B5EF4-FFF2-40B4-BE49-F238E27FC236}">
                <a16:creationId xmlns:a16="http://schemas.microsoft.com/office/drawing/2014/main" id="{BA5868F8-7A64-57E7-E1A1-EEC25029673F}"/>
              </a:ext>
            </a:extLst>
          </p:cNvPr>
          <p:cNvSpPr txBox="1"/>
          <p:nvPr/>
        </p:nvSpPr>
        <p:spPr>
          <a:xfrm>
            <a:off x="714102" y="844074"/>
            <a:ext cx="4276492" cy="707886"/>
          </a:xfrm>
          <a:prstGeom prst="rect">
            <a:avLst/>
          </a:prstGeom>
          <a:noFill/>
        </p:spPr>
        <p:txBody>
          <a:bodyPr wrap="none" rtlCol="0">
            <a:spAutoFit/>
          </a:bodyPr>
          <a:lstStyle/>
          <a:p>
            <a:r>
              <a:rPr lang="fr-FR" sz="4000" b="1" dirty="0"/>
              <a:t>BASE DE DONNÉES</a:t>
            </a:r>
          </a:p>
        </p:txBody>
      </p:sp>
    </p:spTree>
    <p:extLst>
      <p:ext uri="{BB962C8B-B14F-4D97-AF65-F5344CB8AC3E}">
        <p14:creationId xmlns:p14="http://schemas.microsoft.com/office/powerpoint/2010/main" val="1441465254"/>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 name="Picture 2">
            <a:extLst>
              <a:ext uri="{FF2B5EF4-FFF2-40B4-BE49-F238E27FC236}">
                <a16:creationId xmlns:a16="http://schemas.microsoft.com/office/drawing/2014/main" id="{30C67D08-55E7-4DB3-9D3E-40EB5E0DD1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a:extLst>
              <a:ext uri="{FF2B5EF4-FFF2-40B4-BE49-F238E27FC236}">
                <a16:creationId xmlns:a16="http://schemas.microsoft.com/office/drawing/2014/main" id="{4AB45E4C-11EA-42EC-90EB-EC4073F2C06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37" name="Rectangle 36">
            <a:extLst>
              <a:ext uri="{FF2B5EF4-FFF2-40B4-BE49-F238E27FC236}">
                <a16:creationId xmlns:a16="http://schemas.microsoft.com/office/drawing/2014/main" id="{6355190D-B0B0-4956-A4D2-789E6CFC2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2">
            <a:extLst>
              <a:ext uri="{FF2B5EF4-FFF2-40B4-BE49-F238E27FC236}">
                <a16:creationId xmlns:a16="http://schemas.microsoft.com/office/drawing/2014/main" id="{99E408BA-D7E0-4328-992A-6FF4EB99EE1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41" name="Rounded Rectangle 5">
            <a:extLst>
              <a:ext uri="{FF2B5EF4-FFF2-40B4-BE49-F238E27FC236}">
                <a16:creationId xmlns:a16="http://schemas.microsoft.com/office/drawing/2014/main" id="{F71FC03C-E6A4-4FE9-9A81-D42CF0C9B2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7439" y="1215213"/>
            <a:ext cx="6005039" cy="4940394"/>
          </a:xfrm>
          <a:prstGeom prst="roundRect">
            <a:avLst>
              <a:gd name="adj" fmla="val 4448"/>
            </a:avLst>
          </a:prstGeom>
          <a:solidFill>
            <a:srgbClr val="FFFFFF"/>
          </a:solid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vert="horz" lIns="91440" tIns="45720" rIns="91440" bIns="45720" rtlCol="0" anchor="t">
            <a:normAutofit/>
          </a:bodyPr>
          <a:lstStyle/>
          <a:p>
            <a:pPr algn="ctr">
              <a:lnSpc>
                <a:spcPct val="120000"/>
              </a:lnSpc>
              <a:spcBef>
                <a:spcPts val="1000"/>
              </a:spcBef>
              <a:buClr>
                <a:schemeClr val="tx1"/>
              </a:buClr>
              <a:buFont typeface="Arial" panose="020B0604020202020204" pitchFamily="34" charset="0"/>
              <a:buNone/>
            </a:pPr>
            <a:endParaRPr lang="en-US" sz="3200" cap="all">
              <a:solidFill>
                <a:schemeClr val="bg1">
                  <a:lumMod val="50000"/>
                </a:schemeClr>
              </a:solidFill>
            </a:endParaRPr>
          </a:p>
        </p:txBody>
      </p:sp>
      <p:pic>
        <p:nvPicPr>
          <p:cNvPr id="6" name="Image 5">
            <a:extLst>
              <a:ext uri="{FF2B5EF4-FFF2-40B4-BE49-F238E27FC236}">
                <a16:creationId xmlns:a16="http://schemas.microsoft.com/office/drawing/2014/main" id="{068EEE51-4929-94F4-027E-EDCA66A5BFD2}"/>
              </a:ext>
            </a:extLst>
          </p:cNvPr>
          <p:cNvPicPr>
            <a:picLocks noChangeAspect="1"/>
          </p:cNvPicPr>
          <p:nvPr/>
        </p:nvPicPr>
        <p:blipFill rotWithShape="1">
          <a:blip r:embed="rId5"/>
          <a:srcRect l="5066" r="6166" b="-2"/>
          <a:stretch/>
        </p:blipFill>
        <p:spPr>
          <a:xfrm>
            <a:off x="2607" y="-261258"/>
            <a:ext cx="7900422" cy="7489371"/>
          </a:xfrm>
          <a:prstGeom prst="rect">
            <a:avLst/>
          </a:prstGeom>
        </p:spPr>
      </p:pic>
      <p:pic>
        <p:nvPicPr>
          <p:cNvPr id="43" name="Picture 42">
            <a:extLst>
              <a:ext uri="{FF2B5EF4-FFF2-40B4-BE49-F238E27FC236}">
                <a16:creationId xmlns:a16="http://schemas.microsoft.com/office/drawing/2014/main" id="{926BBBCE-E411-4DCA-BD6B-7B2C25073F3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607" y="0"/>
            <a:ext cx="12192000" cy="6858000"/>
          </a:xfrm>
          <a:prstGeom prst="rect">
            <a:avLst/>
          </a:prstGeom>
        </p:spPr>
      </p:pic>
      <p:sp>
        <p:nvSpPr>
          <p:cNvPr id="2" name="Titre 1">
            <a:extLst>
              <a:ext uri="{FF2B5EF4-FFF2-40B4-BE49-F238E27FC236}">
                <a16:creationId xmlns:a16="http://schemas.microsoft.com/office/drawing/2014/main" id="{4F2D7C38-974E-A5AC-AE21-0062AD8EB2C6}"/>
              </a:ext>
            </a:extLst>
          </p:cNvPr>
          <p:cNvSpPr>
            <a:spLocks noGrp="1"/>
          </p:cNvSpPr>
          <p:nvPr>
            <p:ph type="title"/>
          </p:nvPr>
        </p:nvSpPr>
        <p:spPr>
          <a:xfrm>
            <a:off x="7570382" y="957486"/>
            <a:ext cx="3707844" cy="3131913"/>
          </a:xfrm>
        </p:spPr>
        <p:txBody>
          <a:bodyPr vert="horz" lIns="91440" tIns="45720" rIns="91440" bIns="45720" rtlCol="0" anchor="b">
            <a:normAutofit/>
          </a:bodyPr>
          <a:lstStyle/>
          <a:p>
            <a:r>
              <a:rPr lang="en-US" sz="4800" b="1" dirty="0"/>
              <a:t>MODELE PHYSIQUE DONNEES</a:t>
            </a:r>
          </a:p>
        </p:txBody>
      </p:sp>
      <p:sp>
        <p:nvSpPr>
          <p:cNvPr id="3" name="Espace réservé du numéro de diapositive 2">
            <a:extLst>
              <a:ext uri="{FF2B5EF4-FFF2-40B4-BE49-F238E27FC236}">
                <a16:creationId xmlns:a16="http://schemas.microsoft.com/office/drawing/2014/main" id="{9E90D77A-AF43-7560-ED4C-3B813D1EBA2D}"/>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defTabSz="914400">
              <a:spcAft>
                <a:spcPts val="600"/>
              </a:spcAft>
            </a:pPr>
            <a:fld id="{FA444D5F-A761-4149-8427-5F476A721CF9}" type="slidenum">
              <a:rPr lang="en-US" smtClean="0"/>
              <a:pPr defTabSz="914400">
                <a:spcAft>
                  <a:spcPts val="600"/>
                </a:spcAft>
              </a:pPr>
              <a:t>16</a:t>
            </a:fld>
            <a:endParaRPr lang="en-US"/>
          </a:p>
        </p:txBody>
      </p:sp>
    </p:spTree>
    <p:extLst>
      <p:ext uri="{BB962C8B-B14F-4D97-AF65-F5344CB8AC3E}">
        <p14:creationId xmlns:p14="http://schemas.microsoft.com/office/powerpoint/2010/main" val="1694346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texte 4">
            <a:extLst>
              <a:ext uri="{FF2B5EF4-FFF2-40B4-BE49-F238E27FC236}">
                <a16:creationId xmlns:a16="http://schemas.microsoft.com/office/drawing/2014/main" id="{57295304-1407-1135-9422-214D06D7EDBB}"/>
              </a:ext>
            </a:extLst>
          </p:cNvPr>
          <p:cNvSpPr>
            <a:spLocks noGrp="1"/>
          </p:cNvSpPr>
          <p:nvPr>
            <p:ph type="body" sz="quarter" idx="3"/>
          </p:nvPr>
        </p:nvSpPr>
        <p:spPr>
          <a:xfrm>
            <a:off x="1876038" y="2211976"/>
            <a:ext cx="8637973" cy="1724297"/>
          </a:xfrm>
          <a:solidFill>
            <a:schemeClr val="tx1">
              <a:lumMod val="85000"/>
            </a:schemeClr>
          </a:solidFill>
        </p:spPr>
        <p:txBody>
          <a:bodyPr anchor="ctr"/>
          <a:lstStyle/>
          <a:p>
            <a:pPr>
              <a:lnSpc>
                <a:spcPct val="100000"/>
              </a:lnSpc>
            </a:pPr>
            <a:r>
              <a:rPr lang="fr-FR" sz="4800" b="1" dirty="0">
                <a:solidFill>
                  <a:schemeClr val="bg1"/>
                </a:solidFill>
              </a:rPr>
              <a:t>CHOIX ARCHITECTURE</a:t>
            </a:r>
          </a:p>
        </p:txBody>
      </p:sp>
      <p:sp>
        <p:nvSpPr>
          <p:cNvPr id="2" name="Espace réservé du numéro de diapositive 1">
            <a:extLst>
              <a:ext uri="{FF2B5EF4-FFF2-40B4-BE49-F238E27FC236}">
                <a16:creationId xmlns:a16="http://schemas.microsoft.com/office/drawing/2014/main" id="{E9D89A23-EC28-D8DE-B089-C84871838E2E}"/>
              </a:ext>
            </a:extLst>
          </p:cNvPr>
          <p:cNvSpPr>
            <a:spLocks noGrp="1"/>
          </p:cNvSpPr>
          <p:nvPr>
            <p:ph type="sldNum" sz="quarter" idx="12"/>
          </p:nvPr>
        </p:nvSpPr>
        <p:spPr/>
        <p:txBody>
          <a:bodyPr/>
          <a:lstStyle/>
          <a:p>
            <a:fld id="{FA444D5F-A761-4149-8427-5F476A721CF9}" type="slidenum">
              <a:rPr lang="fr-FR" smtClean="0"/>
              <a:t>17</a:t>
            </a:fld>
            <a:endParaRPr lang="fr-FR"/>
          </a:p>
        </p:txBody>
      </p:sp>
    </p:spTree>
    <p:extLst>
      <p:ext uri="{BB962C8B-B14F-4D97-AF65-F5344CB8AC3E}">
        <p14:creationId xmlns:p14="http://schemas.microsoft.com/office/powerpoint/2010/main" val="9319199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836B0C20-C9B8-0E94-F701-24B219A11151}"/>
              </a:ext>
            </a:extLst>
          </p:cNvPr>
          <p:cNvSpPr>
            <a:spLocks noGrp="1"/>
          </p:cNvSpPr>
          <p:nvPr>
            <p:ph type="title"/>
          </p:nvPr>
        </p:nvSpPr>
        <p:spPr/>
        <p:txBody>
          <a:bodyPr/>
          <a:lstStyle/>
          <a:p>
            <a:r>
              <a:rPr lang="fr-FR" dirty="0"/>
              <a:t>3TIERS</a:t>
            </a:r>
          </a:p>
        </p:txBody>
      </p:sp>
      <p:sp>
        <p:nvSpPr>
          <p:cNvPr id="4" name="Espace réservé du texte 3">
            <a:extLst>
              <a:ext uri="{FF2B5EF4-FFF2-40B4-BE49-F238E27FC236}">
                <a16:creationId xmlns:a16="http://schemas.microsoft.com/office/drawing/2014/main" id="{F55CB27A-E7ED-40FA-2617-241F3F30D819}"/>
              </a:ext>
            </a:extLst>
          </p:cNvPr>
          <p:cNvSpPr>
            <a:spLocks noGrp="1"/>
          </p:cNvSpPr>
          <p:nvPr>
            <p:ph type="body" idx="1"/>
          </p:nvPr>
        </p:nvSpPr>
        <p:spPr/>
        <p:txBody>
          <a:bodyPr/>
          <a:lstStyle/>
          <a:p>
            <a:r>
              <a:rPr lang="fr-FR" dirty="0"/>
              <a:t>CLIENT</a:t>
            </a:r>
          </a:p>
        </p:txBody>
      </p:sp>
      <p:sp>
        <p:nvSpPr>
          <p:cNvPr id="7" name="Espace réservé du texte 6">
            <a:extLst>
              <a:ext uri="{FF2B5EF4-FFF2-40B4-BE49-F238E27FC236}">
                <a16:creationId xmlns:a16="http://schemas.microsoft.com/office/drawing/2014/main" id="{DCEF4122-F534-9670-05C5-BC452A8B15D4}"/>
              </a:ext>
            </a:extLst>
          </p:cNvPr>
          <p:cNvSpPr>
            <a:spLocks noGrp="1"/>
          </p:cNvSpPr>
          <p:nvPr>
            <p:ph type="body" sz="half" idx="15"/>
          </p:nvPr>
        </p:nvSpPr>
        <p:spPr/>
        <p:txBody>
          <a:bodyPr>
            <a:normAutofit/>
          </a:bodyPr>
          <a:lstStyle/>
          <a:p>
            <a:r>
              <a:rPr lang="fr-FR" dirty="0"/>
              <a:t>SPA: </a:t>
            </a:r>
          </a:p>
          <a:p>
            <a:pPr marL="285750" indent="-285750" algn="l">
              <a:buFont typeface="Arial" panose="020B0604020202020204" pitchFamily="34" charset="0"/>
              <a:buChar char="•"/>
            </a:pPr>
            <a:r>
              <a:rPr lang="fr-FR" dirty="0"/>
              <a:t>PERMET DE CHARGER DE NAVIGUER SANS RECHARGER LA PAGE</a:t>
            </a:r>
          </a:p>
          <a:p>
            <a:pPr marL="285750" indent="-285750" algn="l">
              <a:buFont typeface="Arial" panose="020B0604020202020204" pitchFamily="34" charset="0"/>
              <a:buChar char="•"/>
            </a:pPr>
            <a:r>
              <a:rPr lang="fr-FR" dirty="0"/>
              <a:t>CODE MEILLEUR QUALITÉ ET MAINTENABLE</a:t>
            </a:r>
          </a:p>
        </p:txBody>
      </p:sp>
      <p:sp>
        <p:nvSpPr>
          <p:cNvPr id="5" name="Espace réservé du texte 4">
            <a:extLst>
              <a:ext uri="{FF2B5EF4-FFF2-40B4-BE49-F238E27FC236}">
                <a16:creationId xmlns:a16="http://schemas.microsoft.com/office/drawing/2014/main" id="{AB29A9A3-43D4-D141-F205-F9403246EC01}"/>
              </a:ext>
            </a:extLst>
          </p:cNvPr>
          <p:cNvSpPr>
            <a:spLocks noGrp="1"/>
          </p:cNvSpPr>
          <p:nvPr>
            <p:ph type="body" sz="quarter" idx="3"/>
          </p:nvPr>
        </p:nvSpPr>
        <p:spPr/>
        <p:txBody>
          <a:bodyPr/>
          <a:lstStyle/>
          <a:p>
            <a:r>
              <a:rPr lang="fr-FR" dirty="0"/>
              <a:t>WEBSERVICES</a:t>
            </a:r>
          </a:p>
        </p:txBody>
      </p:sp>
      <p:sp>
        <p:nvSpPr>
          <p:cNvPr id="8" name="Espace réservé du texte 7">
            <a:extLst>
              <a:ext uri="{FF2B5EF4-FFF2-40B4-BE49-F238E27FC236}">
                <a16:creationId xmlns:a16="http://schemas.microsoft.com/office/drawing/2014/main" id="{A705C607-DB4A-1EA7-FFF1-847180E44CA4}"/>
              </a:ext>
            </a:extLst>
          </p:cNvPr>
          <p:cNvSpPr>
            <a:spLocks noGrp="1"/>
          </p:cNvSpPr>
          <p:nvPr>
            <p:ph type="body" sz="half" idx="16"/>
          </p:nvPr>
        </p:nvSpPr>
        <p:spPr/>
        <p:txBody>
          <a:bodyPr/>
          <a:lstStyle/>
          <a:p>
            <a:pPr marL="285750" indent="-285750">
              <a:buFont typeface="Arial" panose="020B0604020202020204" pitchFamily="34" charset="0"/>
              <a:buChar char="•"/>
            </a:pPr>
            <a:r>
              <a:rPr lang="fr-FR" dirty="0"/>
              <a:t>PERMET DE SUPPORTER DE FORT TRAFIC</a:t>
            </a:r>
          </a:p>
          <a:p>
            <a:pPr marL="285750" indent="-285750">
              <a:buFont typeface="Arial" panose="020B0604020202020204" pitchFamily="34" charset="0"/>
              <a:buChar char="•"/>
            </a:pPr>
            <a:r>
              <a:rPr lang="fr-FR" dirty="0"/>
              <a:t>CHOIX PERENNE POUR LE SITE</a:t>
            </a:r>
          </a:p>
          <a:p>
            <a:endParaRPr lang="fr-FR" dirty="0"/>
          </a:p>
        </p:txBody>
      </p:sp>
      <p:sp>
        <p:nvSpPr>
          <p:cNvPr id="6" name="Espace réservé du texte 5">
            <a:extLst>
              <a:ext uri="{FF2B5EF4-FFF2-40B4-BE49-F238E27FC236}">
                <a16:creationId xmlns:a16="http://schemas.microsoft.com/office/drawing/2014/main" id="{1A396B1A-C0F7-8E89-5D0F-B4EB46835A98}"/>
              </a:ext>
            </a:extLst>
          </p:cNvPr>
          <p:cNvSpPr>
            <a:spLocks noGrp="1"/>
          </p:cNvSpPr>
          <p:nvPr>
            <p:ph type="body" sz="quarter" idx="13"/>
          </p:nvPr>
        </p:nvSpPr>
        <p:spPr/>
        <p:txBody>
          <a:bodyPr/>
          <a:lstStyle/>
          <a:p>
            <a:r>
              <a:rPr lang="fr-FR" dirty="0"/>
              <a:t>BDD</a:t>
            </a:r>
          </a:p>
        </p:txBody>
      </p:sp>
      <p:sp>
        <p:nvSpPr>
          <p:cNvPr id="9" name="Espace réservé du texte 8">
            <a:extLst>
              <a:ext uri="{FF2B5EF4-FFF2-40B4-BE49-F238E27FC236}">
                <a16:creationId xmlns:a16="http://schemas.microsoft.com/office/drawing/2014/main" id="{0CA10DED-40D2-9022-6E33-23303FED0829}"/>
              </a:ext>
            </a:extLst>
          </p:cNvPr>
          <p:cNvSpPr>
            <a:spLocks noGrp="1"/>
          </p:cNvSpPr>
          <p:nvPr>
            <p:ph type="body" sz="half" idx="17"/>
          </p:nvPr>
        </p:nvSpPr>
        <p:spPr/>
        <p:txBody>
          <a:bodyPr/>
          <a:lstStyle/>
          <a:p>
            <a:pPr marL="285750" indent="-285750">
              <a:buFont typeface="Arial" panose="020B0604020202020204" pitchFamily="34" charset="0"/>
              <a:buChar char="•"/>
            </a:pPr>
            <a:r>
              <a:rPr lang="fr-FR" dirty="0"/>
              <a:t>STOCKER TOUTES LES INFORMATIONS CLIENTS</a:t>
            </a:r>
          </a:p>
          <a:p>
            <a:pPr marL="285750" indent="-285750">
              <a:buFont typeface="Arial" panose="020B0604020202020204" pitchFamily="34" charset="0"/>
              <a:buChar char="•"/>
            </a:pPr>
            <a:r>
              <a:rPr lang="fr-FR" dirty="0"/>
              <a:t>COMMANDES</a:t>
            </a:r>
          </a:p>
        </p:txBody>
      </p:sp>
      <p:sp>
        <p:nvSpPr>
          <p:cNvPr id="2" name="Espace réservé du numéro de diapositive 1">
            <a:extLst>
              <a:ext uri="{FF2B5EF4-FFF2-40B4-BE49-F238E27FC236}">
                <a16:creationId xmlns:a16="http://schemas.microsoft.com/office/drawing/2014/main" id="{60341004-0635-0580-4C73-EC2E679C68C2}"/>
              </a:ext>
            </a:extLst>
          </p:cNvPr>
          <p:cNvSpPr>
            <a:spLocks noGrp="1"/>
          </p:cNvSpPr>
          <p:nvPr>
            <p:ph type="sldNum" sz="quarter" idx="12"/>
          </p:nvPr>
        </p:nvSpPr>
        <p:spPr/>
        <p:txBody>
          <a:bodyPr/>
          <a:lstStyle/>
          <a:p>
            <a:fld id="{FA444D5F-A761-4149-8427-5F476A721CF9}" type="slidenum">
              <a:rPr lang="fr-FR" smtClean="0"/>
              <a:t>18</a:t>
            </a:fld>
            <a:endParaRPr lang="fr-FR"/>
          </a:p>
        </p:txBody>
      </p:sp>
    </p:spTree>
    <p:extLst>
      <p:ext uri="{BB962C8B-B14F-4D97-AF65-F5344CB8AC3E}">
        <p14:creationId xmlns:p14="http://schemas.microsoft.com/office/powerpoint/2010/main" val="32751428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
            <a:extLst>
              <a:ext uri="{FF2B5EF4-FFF2-40B4-BE49-F238E27FC236}">
                <a16:creationId xmlns:a16="http://schemas.microsoft.com/office/drawing/2014/main" id="{30C67D08-55E7-4DB3-9D3E-40EB5E0DD1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4AB45E4C-11EA-42EC-90EB-EC4073F2C06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6" name="Rectangle 25">
            <a:extLst>
              <a:ext uri="{FF2B5EF4-FFF2-40B4-BE49-F238E27FC236}">
                <a16:creationId xmlns:a16="http://schemas.microsoft.com/office/drawing/2014/main" id="{676B16EE-E3E1-47D9-B4AB-1712D8131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
            <a:extLst>
              <a:ext uri="{FF2B5EF4-FFF2-40B4-BE49-F238E27FC236}">
                <a16:creationId xmlns:a16="http://schemas.microsoft.com/office/drawing/2014/main" id="{1ED1EC59-D184-40F7-A151-8E083C56B62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40000"/>
            <a:extLst>
              <a:ext uri="{28A0092B-C50C-407E-A947-70E740481C1C}">
                <a14:useLocalDpi xmlns:a14="http://schemas.microsoft.com/office/drawing/2010/main" val="0"/>
              </a:ext>
            </a:extLst>
          </a:blip>
          <a:srcRect/>
          <a:stretch>
            <a:fillRect/>
          </a:stretch>
        </p:blipFill>
        <p:spPr bwMode="auto">
          <a:xfrm>
            <a:off x="0" y="-207818"/>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cript informatique sur un écran">
            <a:extLst>
              <a:ext uri="{FF2B5EF4-FFF2-40B4-BE49-F238E27FC236}">
                <a16:creationId xmlns:a16="http://schemas.microsoft.com/office/drawing/2014/main" id="{22BB6102-3AF2-31CC-A4E1-E0F74449E5DF}"/>
              </a:ext>
            </a:extLst>
          </p:cNvPr>
          <p:cNvPicPr>
            <a:picLocks noChangeAspect="1"/>
          </p:cNvPicPr>
          <p:nvPr/>
        </p:nvPicPr>
        <p:blipFill rotWithShape="1">
          <a:blip r:embed="rId4"/>
          <a:srcRect t="21916" b="26586"/>
          <a:stretch/>
        </p:blipFill>
        <p:spPr>
          <a:xfrm>
            <a:off x="20" y="10"/>
            <a:ext cx="12191980" cy="4190990"/>
          </a:xfrm>
          <a:prstGeom prst="rect">
            <a:avLst/>
          </a:prstGeom>
        </p:spPr>
      </p:pic>
      <p:cxnSp>
        <p:nvCxnSpPr>
          <p:cNvPr id="30" name="Straight Connector 29">
            <a:extLst>
              <a:ext uri="{FF2B5EF4-FFF2-40B4-BE49-F238E27FC236}">
                <a16:creationId xmlns:a16="http://schemas.microsoft.com/office/drawing/2014/main" id="{7728940B-B78D-4ADB-A3EB-618E95132C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229100"/>
            <a:ext cx="12192000" cy="0"/>
          </a:xfrm>
          <a:prstGeom prst="line">
            <a:avLst/>
          </a:prstGeom>
          <a:ln w="82550" cap="sq">
            <a:solidFill>
              <a:srgbClr val="D9D9D9"/>
            </a:solidFill>
            <a:miter lim="800000"/>
          </a:ln>
          <a:scene3d>
            <a:camera prst="orthographicFront"/>
            <a:lightRig rig="threePt" dir="t">
              <a:rot lat="0" lon="0" rev="2700000"/>
            </a:lightRig>
          </a:scene3d>
          <a:sp3d contourW="6350">
            <a:bevelT h="38100"/>
            <a:contourClr>
              <a:srgbClr val="BFBFBF"/>
            </a:contourClr>
          </a:sp3d>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935983BB-A4B3-44D4-83D9-AF233079CF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E731BEE7-1354-012F-3BD0-0C8F8F54842E}"/>
              </a:ext>
            </a:extLst>
          </p:cNvPr>
          <p:cNvSpPr>
            <a:spLocks noGrp="1"/>
          </p:cNvSpPr>
          <p:nvPr>
            <p:ph type="title"/>
          </p:nvPr>
        </p:nvSpPr>
        <p:spPr>
          <a:xfrm>
            <a:off x="1146048" y="4437888"/>
            <a:ext cx="9899904" cy="1116711"/>
          </a:xfrm>
        </p:spPr>
        <p:txBody>
          <a:bodyPr vert="horz" lIns="91440" tIns="45720" rIns="91440" bIns="45720" rtlCol="0" anchor="b">
            <a:normAutofit/>
          </a:bodyPr>
          <a:lstStyle/>
          <a:p>
            <a:r>
              <a:rPr lang="en-US" sz="4800" b="1"/>
              <a:t>WIREFRAMES DU FUTUR SITE</a:t>
            </a:r>
          </a:p>
        </p:txBody>
      </p:sp>
      <p:sp>
        <p:nvSpPr>
          <p:cNvPr id="3" name="Espace réservé du numéro de diapositive 2">
            <a:extLst>
              <a:ext uri="{FF2B5EF4-FFF2-40B4-BE49-F238E27FC236}">
                <a16:creationId xmlns:a16="http://schemas.microsoft.com/office/drawing/2014/main" id="{F2C7DAA9-E212-B474-168E-D4EE75E91594}"/>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defTabSz="914400">
              <a:spcAft>
                <a:spcPts val="600"/>
              </a:spcAft>
            </a:pPr>
            <a:fld id="{FA444D5F-A761-4149-8427-5F476A721CF9}" type="slidenum">
              <a:rPr lang="en-US" smtClean="0"/>
              <a:pPr defTabSz="914400">
                <a:spcAft>
                  <a:spcPts val="600"/>
                </a:spcAft>
              </a:pPr>
              <a:t>19</a:t>
            </a:fld>
            <a:endParaRPr lang="en-US"/>
          </a:p>
        </p:txBody>
      </p:sp>
    </p:spTree>
    <p:extLst>
      <p:ext uri="{BB962C8B-B14F-4D97-AF65-F5344CB8AC3E}">
        <p14:creationId xmlns:p14="http://schemas.microsoft.com/office/powerpoint/2010/main" val="3915292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3"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13">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45" name="Rectangle 15">
            <a:extLst>
              <a:ext uri="{FF2B5EF4-FFF2-40B4-BE49-F238E27FC236}">
                <a16:creationId xmlns:a16="http://schemas.microsoft.com/office/drawing/2014/main" id="{B63B6C0C-65BB-4F38-9C8A-0892266F8B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6" name="Picture 17">
            <a:extLst>
              <a:ext uri="{FF2B5EF4-FFF2-40B4-BE49-F238E27FC236}">
                <a16:creationId xmlns:a16="http://schemas.microsoft.com/office/drawing/2014/main" id="{09D77137-01B7-45E4-AA14-CD9E779B443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C9181FE3-160E-3717-BFA3-75D89B58FB93}"/>
              </a:ext>
            </a:extLst>
          </p:cNvPr>
          <p:cNvSpPr>
            <a:spLocks noGrp="1"/>
          </p:cNvSpPr>
          <p:nvPr>
            <p:ph type="title"/>
          </p:nvPr>
        </p:nvSpPr>
        <p:spPr>
          <a:xfrm>
            <a:off x="913774" y="1365957"/>
            <a:ext cx="10364452" cy="4041422"/>
          </a:xfrm>
        </p:spPr>
        <p:txBody>
          <a:bodyPr vert="horz" lIns="91440" tIns="45720" rIns="91440" bIns="45720" rtlCol="0" anchor="ctr">
            <a:normAutofit/>
          </a:bodyPr>
          <a:lstStyle/>
          <a:p>
            <a:r>
              <a:rPr lang="en-US" sz="8000" dirty="0">
                <a:effectLst/>
              </a:rPr>
              <a:t>SEPTARCHE LIBRAIRIE</a:t>
            </a:r>
          </a:p>
        </p:txBody>
      </p:sp>
      <p:sp>
        <p:nvSpPr>
          <p:cNvPr id="3" name="Espace réservé du contenu 2">
            <a:extLst>
              <a:ext uri="{FF2B5EF4-FFF2-40B4-BE49-F238E27FC236}">
                <a16:creationId xmlns:a16="http://schemas.microsoft.com/office/drawing/2014/main" id="{075B757C-A595-AC67-9B4F-A1D4BE71BE6C}"/>
              </a:ext>
            </a:extLst>
          </p:cNvPr>
          <p:cNvSpPr>
            <a:spLocks noGrp="1"/>
          </p:cNvSpPr>
          <p:nvPr>
            <p:ph sz="quarter" idx="13"/>
          </p:nvPr>
        </p:nvSpPr>
        <p:spPr>
          <a:xfrm>
            <a:off x="5317182" y="643465"/>
            <a:ext cx="5961044" cy="722492"/>
          </a:xfrm>
        </p:spPr>
        <p:txBody>
          <a:bodyPr vert="horz" lIns="91440" tIns="45720" rIns="91440" bIns="45720" rtlCol="0">
            <a:normAutofit/>
          </a:bodyPr>
          <a:lstStyle/>
          <a:p>
            <a:pPr marL="0" indent="0" algn="r">
              <a:buNone/>
            </a:pPr>
            <a:r>
              <a:rPr lang="en-US" dirty="0">
                <a:solidFill>
                  <a:schemeClr val="tx1">
                    <a:lumMod val="65000"/>
                    <a:lumOff val="35000"/>
                  </a:schemeClr>
                </a:solidFill>
                <a:effectLst/>
              </a:rPr>
              <a:t>SPÉCIALISTE DANS LE DOMAINE DU CINÉMA</a:t>
            </a:r>
          </a:p>
        </p:txBody>
      </p:sp>
      <p:sp>
        <p:nvSpPr>
          <p:cNvPr id="29" name="Espace réservé du numéro de diapositive 28">
            <a:extLst>
              <a:ext uri="{FF2B5EF4-FFF2-40B4-BE49-F238E27FC236}">
                <a16:creationId xmlns:a16="http://schemas.microsoft.com/office/drawing/2014/main" id="{C5FC5FCA-86D5-C17B-87BB-5A72B5C7F1A9}"/>
              </a:ext>
            </a:extLst>
          </p:cNvPr>
          <p:cNvSpPr>
            <a:spLocks noGrp="1"/>
          </p:cNvSpPr>
          <p:nvPr>
            <p:ph type="sldNum" sz="quarter" idx="12"/>
          </p:nvPr>
        </p:nvSpPr>
        <p:spPr>
          <a:xfrm>
            <a:off x="10514011" y="5609063"/>
            <a:ext cx="1186758" cy="639337"/>
          </a:xfrm>
        </p:spPr>
        <p:txBody>
          <a:bodyPr/>
          <a:lstStyle/>
          <a:p>
            <a:fld id="{FA444D5F-A761-4149-8427-5F476A721CF9}" type="slidenum">
              <a:rPr lang="fr-FR" smtClean="0">
                <a:effectLst>
                  <a:outerShdw blurRad="50800" dist="38100" dir="2700000" algn="tl" rotWithShape="0">
                    <a:prstClr val="black">
                      <a:alpha val="40000"/>
                    </a:prstClr>
                  </a:outerShdw>
                </a:effectLst>
              </a:rPr>
              <a:t>2</a:t>
            </a:fld>
            <a:endParaRPr lang="fr-FR" dirty="0">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41025170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83F7694-7AC2-4B93-81A2-1F38EFCB266C}"/>
              </a:ext>
            </a:extLst>
          </p:cNvPr>
          <p:cNvSpPr>
            <a:spLocks noGrp="1"/>
          </p:cNvSpPr>
          <p:nvPr>
            <p:ph type="sldNum" sz="quarter" idx="12"/>
          </p:nvPr>
        </p:nvSpPr>
        <p:spPr>
          <a:xfrm>
            <a:off x="11427785" y="2628636"/>
            <a:ext cx="764215" cy="365125"/>
          </a:xfrm>
        </p:spPr>
        <p:txBody>
          <a:bodyPr/>
          <a:lstStyle/>
          <a:p>
            <a:fld id="{FA444D5F-A761-4149-8427-5F476A721CF9}" type="slidenum">
              <a:rPr lang="fr-FR" smtClean="0"/>
              <a:t>20</a:t>
            </a:fld>
            <a:endParaRPr lang="fr-FR" dirty="0"/>
          </a:p>
        </p:txBody>
      </p:sp>
      <p:pic>
        <p:nvPicPr>
          <p:cNvPr id="12" name="Image 11">
            <a:extLst>
              <a:ext uri="{FF2B5EF4-FFF2-40B4-BE49-F238E27FC236}">
                <a16:creationId xmlns:a16="http://schemas.microsoft.com/office/drawing/2014/main" id="{02D3019B-4CFE-D246-4586-C8E15044A928}"/>
              </a:ext>
            </a:extLst>
          </p:cNvPr>
          <p:cNvPicPr>
            <a:picLocks noChangeAspect="1"/>
          </p:cNvPicPr>
          <p:nvPr/>
        </p:nvPicPr>
        <p:blipFill>
          <a:blip r:embed="rId3"/>
          <a:stretch>
            <a:fillRect/>
          </a:stretch>
        </p:blipFill>
        <p:spPr>
          <a:xfrm>
            <a:off x="0" y="-71022"/>
            <a:ext cx="3968319" cy="6858000"/>
          </a:xfrm>
          <a:prstGeom prst="rect">
            <a:avLst/>
          </a:prstGeom>
        </p:spPr>
      </p:pic>
      <p:pic>
        <p:nvPicPr>
          <p:cNvPr id="14" name="Image 13">
            <a:extLst>
              <a:ext uri="{FF2B5EF4-FFF2-40B4-BE49-F238E27FC236}">
                <a16:creationId xmlns:a16="http://schemas.microsoft.com/office/drawing/2014/main" id="{B9BDC1BB-B917-E76A-FB72-A1EEF140BACB}"/>
              </a:ext>
            </a:extLst>
          </p:cNvPr>
          <p:cNvPicPr>
            <a:picLocks noChangeAspect="1"/>
          </p:cNvPicPr>
          <p:nvPr/>
        </p:nvPicPr>
        <p:blipFill>
          <a:blip r:embed="rId4"/>
          <a:stretch>
            <a:fillRect/>
          </a:stretch>
        </p:blipFill>
        <p:spPr>
          <a:xfrm>
            <a:off x="3818679" y="-71022"/>
            <a:ext cx="4189720" cy="6858000"/>
          </a:xfrm>
          <a:prstGeom prst="rect">
            <a:avLst/>
          </a:prstGeom>
        </p:spPr>
      </p:pic>
      <p:pic>
        <p:nvPicPr>
          <p:cNvPr id="16" name="Image 15">
            <a:extLst>
              <a:ext uri="{FF2B5EF4-FFF2-40B4-BE49-F238E27FC236}">
                <a16:creationId xmlns:a16="http://schemas.microsoft.com/office/drawing/2014/main" id="{049C45A2-673D-CAE5-D573-BE45293008AB}"/>
              </a:ext>
            </a:extLst>
          </p:cNvPr>
          <p:cNvPicPr>
            <a:picLocks noChangeAspect="1"/>
          </p:cNvPicPr>
          <p:nvPr/>
        </p:nvPicPr>
        <p:blipFill>
          <a:blip r:embed="rId5"/>
          <a:stretch>
            <a:fillRect/>
          </a:stretch>
        </p:blipFill>
        <p:spPr>
          <a:xfrm>
            <a:off x="7706359" y="-71022"/>
            <a:ext cx="4291445" cy="6858000"/>
          </a:xfrm>
          <a:prstGeom prst="rect">
            <a:avLst/>
          </a:prstGeom>
        </p:spPr>
      </p:pic>
    </p:spTree>
    <p:extLst>
      <p:ext uri="{BB962C8B-B14F-4D97-AF65-F5344CB8AC3E}">
        <p14:creationId xmlns:p14="http://schemas.microsoft.com/office/powerpoint/2010/main" val="13390695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F3BC292F-336A-B83E-1F77-71686CA0B61A}"/>
              </a:ext>
            </a:extLst>
          </p:cNvPr>
          <p:cNvSpPr>
            <a:spLocks noGrp="1"/>
          </p:cNvSpPr>
          <p:nvPr>
            <p:ph type="title"/>
          </p:nvPr>
        </p:nvSpPr>
        <p:spPr/>
        <p:txBody>
          <a:bodyPr/>
          <a:lstStyle/>
          <a:p>
            <a:endParaRPr lang="fr-FR" dirty="0"/>
          </a:p>
        </p:txBody>
      </p:sp>
      <p:graphicFrame>
        <p:nvGraphicFramePr>
          <p:cNvPr id="9" name="Espace réservé du contenu 4">
            <a:extLst>
              <a:ext uri="{FF2B5EF4-FFF2-40B4-BE49-F238E27FC236}">
                <a16:creationId xmlns:a16="http://schemas.microsoft.com/office/drawing/2014/main" id="{A46D1193-3D12-ACC2-304B-06DF0F7198ED}"/>
              </a:ext>
            </a:extLst>
          </p:cNvPr>
          <p:cNvGraphicFramePr>
            <a:graphicFrameLocks noGrp="1"/>
          </p:cNvGraphicFramePr>
          <p:nvPr>
            <p:ph sz="quarter" idx="13"/>
            <p:extLst>
              <p:ext uri="{D42A27DB-BD31-4B8C-83A1-F6EECF244321}">
                <p14:modId xmlns:p14="http://schemas.microsoft.com/office/powerpoint/2010/main" val="595409934"/>
              </p:ext>
            </p:extLst>
          </p:nvPr>
        </p:nvGraphicFramePr>
        <p:xfrm>
          <a:off x="5078062" y="609600"/>
          <a:ext cx="6200163" cy="5181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texte 3">
            <a:extLst>
              <a:ext uri="{FF2B5EF4-FFF2-40B4-BE49-F238E27FC236}">
                <a16:creationId xmlns:a16="http://schemas.microsoft.com/office/drawing/2014/main" id="{8184DB82-5277-90EF-DE00-F7C8E040BC9D}"/>
              </a:ext>
            </a:extLst>
          </p:cNvPr>
          <p:cNvSpPr>
            <a:spLocks noGrp="1"/>
          </p:cNvSpPr>
          <p:nvPr>
            <p:ph type="body" sz="half" idx="2"/>
          </p:nvPr>
        </p:nvSpPr>
        <p:spPr/>
        <p:txBody>
          <a:bodyPr/>
          <a:lstStyle/>
          <a:p>
            <a:endParaRPr lang="fr-FR" dirty="0"/>
          </a:p>
        </p:txBody>
      </p:sp>
      <p:sp>
        <p:nvSpPr>
          <p:cNvPr id="2" name="Espace réservé du numéro de diapositive 1">
            <a:extLst>
              <a:ext uri="{FF2B5EF4-FFF2-40B4-BE49-F238E27FC236}">
                <a16:creationId xmlns:a16="http://schemas.microsoft.com/office/drawing/2014/main" id="{09036AE9-B50C-338A-3390-BBA37767AF45}"/>
              </a:ext>
            </a:extLst>
          </p:cNvPr>
          <p:cNvSpPr>
            <a:spLocks noGrp="1"/>
          </p:cNvSpPr>
          <p:nvPr>
            <p:ph type="sldNum" sz="quarter" idx="12"/>
          </p:nvPr>
        </p:nvSpPr>
        <p:spPr/>
        <p:txBody>
          <a:bodyPr/>
          <a:lstStyle/>
          <a:p>
            <a:fld id="{FA444D5F-A761-4149-8427-5F476A721CF9}" type="slidenum">
              <a:rPr lang="fr-FR" smtClean="0"/>
              <a:t>21</a:t>
            </a:fld>
            <a:endParaRPr lang="fr-FR"/>
          </a:p>
        </p:txBody>
      </p:sp>
    </p:spTree>
    <p:extLst>
      <p:ext uri="{BB962C8B-B14F-4D97-AF65-F5344CB8AC3E}">
        <p14:creationId xmlns:p14="http://schemas.microsoft.com/office/powerpoint/2010/main" val="18331031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03" name="Picture 2">
            <a:extLst>
              <a:ext uri="{FF2B5EF4-FFF2-40B4-BE49-F238E27FC236}">
                <a16:creationId xmlns:a16="http://schemas.microsoft.com/office/drawing/2014/main" id="{467DDFF4-7652-4478-8456-9E15719F9A8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105" name="Picture 4104">
            <a:extLst>
              <a:ext uri="{FF2B5EF4-FFF2-40B4-BE49-F238E27FC236}">
                <a16:creationId xmlns:a16="http://schemas.microsoft.com/office/drawing/2014/main" id="{B65C2F08-9045-42E1-A9CB-D4FDB39B0D4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4113" name="Rectangle 4106">
            <a:extLst>
              <a:ext uri="{FF2B5EF4-FFF2-40B4-BE49-F238E27FC236}">
                <a16:creationId xmlns:a16="http://schemas.microsoft.com/office/drawing/2014/main" id="{5A428F9F-90A8-4A92-BD47-B411F785C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14" name="Picture 2">
            <a:extLst>
              <a:ext uri="{FF2B5EF4-FFF2-40B4-BE49-F238E27FC236}">
                <a16:creationId xmlns:a16="http://schemas.microsoft.com/office/drawing/2014/main" id="{AD27C419-ED5A-41B2-8002-141D6424678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115" name="Picture 4110">
            <a:extLst>
              <a:ext uri="{FF2B5EF4-FFF2-40B4-BE49-F238E27FC236}">
                <a16:creationId xmlns:a16="http://schemas.microsoft.com/office/drawing/2014/main" id="{BA061C32-0067-4E9B-A78F-96F19B94A07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Espace réservé du numéro de diapositive 4">
            <a:extLst>
              <a:ext uri="{FF2B5EF4-FFF2-40B4-BE49-F238E27FC236}">
                <a16:creationId xmlns:a16="http://schemas.microsoft.com/office/drawing/2014/main" id="{196A1B66-1FFA-140D-DE05-0179C0EBAEA1}"/>
              </a:ext>
            </a:extLst>
          </p:cNvPr>
          <p:cNvSpPr>
            <a:spLocks noGrp="1"/>
          </p:cNvSpPr>
          <p:nvPr>
            <p:ph type="sldNum" sz="quarter" idx="12"/>
          </p:nvPr>
        </p:nvSpPr>
        <p:spPr>
          <a:xfrm>
            <a:off x="10514011" y="6265130"/>
            <a:ext cx="764215" cy="365125"/>
          </a:xfrm>
        </p:spPr>
        <p:txBody>
          <a:bodyPr vert="horz" lIns="91440" tIns="45720" rIns="91440" bIns="45720" rtlCol="0" anchor="ctr">
            <a:normAutofit/>
          </a:bodyPr>
          <a:lstStyle/>
          <a:p>
            <a:pPr defTabSz="914400">
              <a:spcAft>
                <a:spcPts val="600"/>
              </a:spcAft>
            </a:pPr>
            <a:fld id="{FA444D5F-A761-4149-8427-5F476A721CF9}" type="slidenum">
              <a:rPr lang="en-US" smtClean="0"/>
              <a:pPr defTabSz="914400">
                <a:spcAft>
                  <a:spcPts val="600"/>
                </a:spcAft>
              </a:pPr>
              <a:t>22</a:t>
            </a:fld>
            <a:endParaRPr lang="en-US"/>
          </a:p>
        </p:txBody>
      </p:sp>
      <p:sp>
        <p:nvSpPr>
          <p:cNvPr id="4" name="Espace réservé du texte 3">
            <a:extLst>
              <a:ext uri="{FF2B5EF4-FFF2-40B4-BE49-F238E27FC236}">
                <a16:creationId xmlns:a16="http://schemas.microsoft.com/office/drawing/2014/main" id="{5BBF3A21-E768-D004-2B4B-54EC4269DEA9}"/>
              </a:ext>
            </a:extLst>
          </p:cNvPr>
          <p:cNvSpPr>
            <a:spLocks noGrp="1"/>
          </p:cNvSpPr>
          <p:nvPr>
            <p:ph type="body" sz="half" idx="2"/>
          </p:nvPr>
        </p:nvSpPr>
        <p:spPr>
          <a:xfrm>
            <a:off x="8196408" y="2367092"/>
            <a:ext cx="3352128" cy="3881309"/>
          </a:xfrm>
        </p:spPr>
        <p:txBody>
          <a:bodyPr vert="horz" lIns="91440" tIns="45720" rIns="91440" bIns="45720" rtlCol="0">
            <a:normAutofit/>
          </a:bodyPr>
          <a:lstStyle/>
          <a:p>
            <a:pPr indent="-228600" algn="l">
              <a:buFont typeface="Arial" panose="020B0604020202020204" pitchFamily="34" charset="0"/>
              <a:buChar char="•"/>
            </a:pPr>
            <a:endParaRPr lang="en-US" sz="1800" dirty="0"/>
          </a:p>
        </p:txBody>
      </p:sp>
      <p:pic>
        <p:nvPicPr>
          <p:cNvPr id="4098" name="Picture 2" descr="L'agilité : une mode ou un outil ? | Service&amp;Sens">
            <a:extLst>
              <a:ext uri="{FF2B5EF4-FFF2-40B4-BE49-F238E27FC236}">
                <a16:creationId xmlns:a16="http://schemas.microsoft.com/office/drawing/2014/main" id="{1B41ECB4-BD49-6F15-0864-882455A01340}"/>
              </a:ext>
            </a:extLst>
          </p:cNvPr>
          <p:cNvPicPr>
            <a:picLocks noGrp="1" noChangeAspect="1" noChangeArrowheads="1"/>
          </p:cNvPicPr>
          <p:nvPr>
            <p:ph sz="quarter" idx="13"/>
          </p:nvPr>
        </p:nvPicPr>
        <p:blipFill>
          <a:blip r:embed="rId5">
            <a:extLst>
              <a:ext uri="{28A0092B-C50C-407E-A947-70E740481C1C}">
                <a14:useLocalDpi xmlns:a14="http://schemas.microsoft.com/office/drawing/2010/main" val="0"/>
              </a:ext>
            </a:extLst>
          </a:blip>
          <a:stretch>
            <a:fillRect/>
          </a:stretch>
        </p:blipFill>
        <p:spPr bwMode="auto">
          <a:xfrm>
            <a:off x="643465" y="1232753"/>
            <a:ext cx="6909479" cy="4401411"/>
          </a:xfrm>
          <a:prstGeom prst="roundRect">
            <a:avLst>
              <a:gd name="adj" fmla="val 3516"/>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8AC021FF-E0B7-6C2A-6FB2-ABFCB96F42E0}"/>
              </a:ext>
            </a:extLst>
          </p:cNvPr>
          <p:cNvSpPr>
            <a:spLocks noGrp="1"/>
          </p:cNvSpPr>
          <p:nvPr>
            <p:ph type="title"/>
          </p:nvPr>
        </p:nvSpPr>
        <p:spPr>
          <a:xfrm>
            <a:off x="8196408" y="640831"/>
            <a:ext cx="3352128" cy="1573863"/>
          </a:xfrm>
        </p:spPr>
        <p:txBody>
          <a:bodyPr vert="horz" lIns="91440" tIns="45720" rIns="91440" bIns="45720" rtlCol="0" anchor="ctr">
            <a:normAutofit/>
          </a:bodyPr>
          <a:lstStyle/>
          <a:p>
            <a:endParaRPr lang="en-US" sz="3600" dirty="0"/>
          </a:p>
        </p:txBody>
      </p:sp>
    </p:spTree>
    <p:extLst>
      <p:ext uri="{BB962C8B-B14F-4D97-AF65-F5344CB8AC3E}">
        <p14:creationId xmlns:p14="http://schemas.microsoft.com/office/powerpoint/2010/main" val="4115854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5129" name="Rectangle 5128">
            <a:extLst>
              <a:ext uri="{FF2B5EF4-FFF2-40B4-BE49-F238E27FC236}">
                <a16:creationId xmlns:a16="http://schemas.microsoft.com/office/drawing/2014/main" id="{539A275D-5F88-49A5-9F03-AAFDAE89E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1" name="Rectangle 5130">
            <a:extLst>
              <a:ext uri="{FF2B5EF4-FFF2-40B4-BE49-F238E27FC236}">
                <a16:creationId xmlns:a16="http://schemas.microsoft.com/office/drawing/2014/main" id="{85B861DC-9E1D-4E16-9E52-BB9950BB4B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2BCC327B-86D9-48CD-8E5B-E3D9423956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Espace réservé du numéro de diapositive 4">
            <a:extLst>
              <a:ext uri="{FF2B5EF4-FFF2-40B4-BE49-F238E27FC236}">
                <a16:creationId xmlns:a16="http://schemas.microsoft.com/office/drawing/2014/main" id="{F46E8BE7-D92E-E2FB-EC20-B05449C3A50A}"/>
              </a:ext>
            </a:extLst>
          </p:cNvPr>
          <p:cNvSpPr>
            <a:spLocks noGrp="1"/>
          </p:cNvSpPr>
          <p:nvPr>
            <p:ph type="sldNum" sz="quarter" idx="12"/>
          </p:nvPr>
        </p:nvSpPr>
        <p:spPr>
          <a:xfrm>
            <a:off x="8661008" y="5449158"/>
            <a:ext cx="584306" cy="279169"/>
          </a:xfrm>
        </p:spPr>
        <p:txBody>
          <a:bodyPr/>
          <a:lstStyle/>
          <a:p>
            <a:pPr defTabSz="347472">
              <a:spcAft>
                <a:spcPts val="600"/>
              </a:spcAft>
            </a:pPr>
            <a:fld id="{FA444D5F-A761-4149-8427-5F476A721CF9}" type="slidenum">
              <a:rPr lang="fr-FR" sz="760" kern="1200">
                <a:solidFill>
                  <a:schemeClr val="tx1"/>
                </a:solidFill>
                <a:latin typeface="+mn-lt"/>
                <a:ea typeface="+mn-ea"/>
                <a:cs typeface="+mn-cs"/>
              </a:rPr>
              <a:pPr defTabSz="347472">
                <a:spcAft>
                  <a:spcPts val="600"/>
                </a:spcAft>
              </a:pPr>
              <a:t>23</a:t>
            </a:fld>
            <a:endParaRPr lang="fr-FR"/>
          </a:p>
        </p:txBody>
      </p:sp>
      <p:pic>
        <p:nvPicPr>
          <p:cNvPr id="5124" name="Picture 4" descr="Merci de votre attention! | Les ongles de lilie">
            <a:extLst>
              <a:ext uri="{FF2B5EF4-FFF2-40B4-BE49-F238E27FC236}">
                <a16:creationId xmlns:a16="http://schemas.microsoft.com/office/drawing/2014/main" id="{B1C5A4DE-EFFA-37C7-AC5C-7B11C1BE74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6681" y="1123527"/>
            <a:ext cx="4356110" cy="41689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11778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5BECDBB2-914C-44DE-B171-6F7946196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1D5C6008-3DE6-42B7-AED2-68544F325B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Fin - Film Illustration Stock | Adobe Stock">
            <a:extLst>
              <a:ext uri="{FF2B5EF4-FFF2-40B4-BE49-F238E27FC236}">
                <a16:creationId xmlns:a16="http://schemas.microsoft.com/office/drawing/2014/main" id="{38328E1F-6665-1370-C6DB-84ACEFA7161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2710" b="13239"/>
          <a:stretch/>
        </p:blipFill>
        <p:spPr bwMode="auto">
          <a:xfrm>
            <a:off x="-197581" y="10"/>
            <a:ext cx="12389581" cy="6857990"/>
          </a:xfrm>
          <a:prstGeom prst="rect">
            <a:avLst/>
          </a:prstGeom>
          <a:solidFill>
            <a:srgbClr val="FFFFFF"/>
          </a:solidFill>
        </p:spPr>
      </p:pic>
      <p:pic>
        <p:nvPicPr>
          <p:cNvPr id="12" name="Picture 11">
            <a:extLst>
              <a:ext uri="{FF2B5EF4-FFF2-40B4-BE49-F238E27FC236}">
                <a16:creationId xmlns:a16="http://schemas.microsoft.com/office/drawing/2014/main" id="{5D09915C-7FC3-45EF-BDD0-6393ACE446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197584" y="-2"/>
            <a:ext cx="12192000" cy="6858000"/>
          </a:xfrm>
          <a:prstGeom prst="rect">
            <a:avLst/>
          </a:prstGeom>
        </p:spPr>
      </p:pic>
      <p:sp>
        <p:nvSpPr>
          <p:cNvPr id="2" name="Espace réservé du numéro de diapositive 1">
            <a:extLst>
              <a:ext uri="{FF2B5EF4-FFF2-40B4-BE49-F238E27FC236}">
                <a16:creationId xmlns:a16="http://schemas.microsoft.com/office/drawing/2014/main" id="{B30549C8-5F91-D50E-727F-85FACDA76145}"/>
              </a:ext>
            </a:extLst>
          </p:cNvPr>
          <p:cNvSpPr>
            <a:spLocks noGrp="1"/>
          </p:cNvSpPr>
          <p:nvPr>
            <p:ph type="sldNum" sz="quarter" idx="12"/>
          </p:nvPr>
        </p:nvSpPr>
        <p:spPr>
          <a:xfrm>
            <a:off x="10514011" y="5883275"/>
            <a:ext cx="764215" cy="365125"/>
          </a:xfrm>
        </p:spPr>
        <p:txBody>
          <a:bodyPr>
            <a:normAutofit/>
          </a:bodyPr>
          <a:lstStyle/>
          <a:p>
            <a:pPr>
              <a:spcAft>
                <a:spcPts val="600"/>
              </a:spcAft>
            </a:pPr>
            <a:fld id="{FA444D5F-A761-4149-8427-5F476A721CF9}" type="slidenum">
              <a:rPr lang="fr-FR">
                <a:solidFill>
                  <a:srgbClr val="FFFFFF"/>
                </a:solidFill>
              </a:rPr>
              <a:pPr>
                <a:spcAft>
                  <a:spcPts val="600"/>
                </a:spcAft>
              </a:pPr>
              <a:t>24</a:t>
            </a:fld>
            <a:endParaRPr lang="fr-FR">
              <a:solidFill>
                <a:srgbClr val="FFFFFF"/>
              </a:solidFill>
            </a:endParaRPr>
          </a:p>
        </p:txBody>
      </p:sp>
    </p:spTree>
    <p:extLst>
      <p:ext uri="{BB962C8B-B14F-4D97-AF65-F5344CB8AC3E}">
        <p14:creationId xmlns:p14="http://schemas.microsoft.com/office/powerpoint/2010/main" val="2560359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CE185327-4B61-2D7F-213D-FB0CF3D71FE9}"/>
              </a:ext>
            </a:extLst>
          </p:cNvPr>
          <p:cNvSpPr>
            <a:spLocks noGrp="1"/>
          </p:cNvSpPr>
          <p:nvPr>
            <p:ph type="sldNum" sz="quarter" idx="12"/>
          </p:nvPr>
        </p:nvSpPr>
        <p:spPr/>
        <p:txBody>
          <a:bodyPr/>
          <a:lstStyle/>
          <a:p>
            <a:fld id="{FA444D5F-A761-4149-8427-5F476A721CF9}" type="slidenum">
              <a:rPr lang="fr-FR" smtClean="0"/>
              <a:t>3</a:t>
            </a:fld>
            <a:endParaRPr lang="fr-FR"/>
          </a:p>
        </p:txBody>
      </p:sp>
      <p:sp>
        <p:nvSpPr>
          <p:cNvPr id="3" name="ZoneTexte 2">
            <a:extLst>
              <a:ext uri="{FF2B5EF4-FFF2-40B4-BE49-F238E27FC236}">
                <a16:creationId xmlns:a16="http://schemas.microsoft.com/office/drawing/2014/main" id="{353B5F17-00B2-045D-88D7-24B5B6A6D5BD}"/>
              </a:ext>
            </a:extLst>
          </p:cNvPr>
          <p:cNvSpPr txBox="1"/>
          <p:nvPr/>
        </p:nvSpPr>
        <p:spPr>
          <a:xfrm>
            <a:off x="2185851" y="383177"/>
            <a:ext cx="9919689" cy="6401753"/>
          </a:xfrm>
          <a:prstGeom prst="rect">
            <a:avLst/>
          </a:prstGeom>
          <a:noFill/>
        </p:spPr>
        <p:txBody>
          <a:bodyPr wrap="square" rtlCol="0">
            <a:spAutoFit/>
          </a:bodyPr>
          <a:lstStyle/>
          <a:p>
            <a:r>
              <a:rPr lang="fr-FR" dirty="0"/>
              <a:t>Sept arche est une librairie spécialisée dans le domaine du cinéma, possède une boutique physique</a:t>
            </a:r>
          </a:p>
          <a:p>
            <a:r>
              <a:rPr lang="fr-FR" dirty="0"/>
              <a:t>Suite à une étude marketing, le gérant souhaite créer un site Internet pour avoir plus de visibilité. </a:t>
            </a:r>
          </a:p>
          <a:p>
            <a:r>
              <a:rPr lang="fr-FR" sz="1800" dirty="0">
                <a:effectLst/>
                <a:latin typeface="Calibri" panose="020F0502020204030204" pitchFamily="34" charset="0"/>
                <a:ea typeface="Calibri" panose="020F0502020204030204" pitchFamily="34" charset="0"/>
                <a:cs typeface="Times New Roman" panose="02020603050405020304" pitchFamily="18" charset="0"/>
              </a:rPr>
              <a:t>Son activité principale est la vente de livres sur le cinéma.</a:t>
            </a:r>
          </a:p>
          <a:p>
            <a:r>
              <a:rPr lang="fr-FR" sz="1800" dirty="0">
                <a:effectLst/>
                <a:latin typeface="Calibri" panose="020F0502020204030204" pitchFamily="34" charset="0"/>
                <a:ea typeface="Calibri" panose="020F0502020204030204" pitchFamily="34" charset="0"/>
                <a:cs typeface="Times New Roman" panose="02020603050405020304" pitchFamily="18" charset="0"/>
              </a:rPr>
              <a:t> C’est une PME qui dispose de peu de moyen et aucune connaissance dans l’informatique. </a:t>
            </a:r>
          </a:p>
          <a:p>
            <a:r>
              <a:rPr lang="fr-FR" sz="1800" dirty="0">
                <a:effectLst/>
                <a:latin typeface="Calibri" panose="020F0502020204030204" pitchFamily="34" charset="0"/>
                <a:ea typeface="Calibri" panose="020F0502020204030204" pitchFamily="34" charset="0"/>
                <a:cs typeface="Times New Roman" panose="02020603050405020304" pitchFamily="18" charset="0"/>
              </a:rPr>
              <a:t>Suite au besoin exprimé et suite à plusieurs solutions envisagées, on a retenue la solution suivante :</a:t>
            </a:r>
          </a:p>
          <a:p>
            <a:r>
              <a:rPr lang="fr-FR" dirty="0">
                <a:latin typeface="Calibri" panose="020F0502020204030204" pitchFamily="34" charset="0"/>
                <a:ea typeface="Calibri" panose="020F0502020204030204" pitchFamily="34" charset="0"/>
                <a:cs typeface="Times New Roman" panose="02020603050405020304" pitchFamily="18" charset="0"/>
              </a:rPr>
              <a:t>Construire un site utilisant les dernières technologies à base de webservices car c’est un choix pérenne pour l’entreprise, qui envisagera par la suite une évolution de son site. </a:t>
            </a:r>
          </a:p>
          <a:p>
            <a:r>
              <a:rPr lang="fr-FR" sz="1800" dirty="0">
                <a:effectLst/>
                <a:latin typeface="Calibri" panose="020F0502020204030204" pitchFamily="34" charset="0"/>
                <a:ea typeface="Times New Roman" panose="02020603050405020304" pitchFamily="18" charset="0"/>
              </a:rPr>
              <a:t>Dans un premier temps, une version 1 qui consistera à vendre les livres uniquement. </a:t>
            </a:r>
            <a:endParaRPr lang="fr-FR" sz="1800" dirty="0">
              <a:effectLst/>
              <a:latin typeface="Times New Roman" panose="02020603050405020304" pitchFamily="18" charset="0"/>
              <a:ea typeface="Times New Roman" panose="02020603050405020304" pitchFamily="18" charset="0"/>
            </a:endParaRPr>
          </a:p>
          <a:p>
            <a:endParaRPr lang="fr-FR" sz="1800" dirty="0">
              <a:effectLst/>
              <a:latin typeface="Calibri" panose="020F0502020204030204" pitchFamily="34" charset="0"/>
              <a:ea typeface="Times New Roman" panose="02020603050405020304" pitchFamily="18" charset="0"/>
            </a:endParaRPr>
          </a:p>
          <a:p>
            <a:r>
              <a:rPr lang="fr-FR" dirty="0">
                <a:latin typeface="Calibri" panose="020F0502020204030204" pitchFamily="34" charset="0"/>
                <a:ea typeface="Times New Roman" panose="02020603050405020304" pitchFamily="18" charset="0"/>
              </a:rPr>
              <a:t>Par la suite si le client le souhaite: </a:t>
            </a:r>
          </a:p>
          <a:p>
            <a:r>
              <a:rPr lang="fr-FR" sz="1800" dirty="0">
                <a:effectLst/>
                <a:latin typeface="Calibri" panose="020F0502020204030204" pitchFamily="34" charset="0"/>
                <a:ea typeface="Times New Roman" panose="02020603050405020304" pitchFamily="18" charset="0"/>
              </a:rPr>
              <a:t>V2 : Vente d’autres articles (cd, dvd…).</a:t>
            </a:r>
            <a:endParaRPr lang="fr-FR" sz="1800" dirty="0">
              <a:effectLst/>
              <a:latin typeface="Times New Roman" panose="02020603050405020304" pitchFamily="18" charset="0"/>
              <a:ea typeface="Times New Roman" panose="02020603050405020304" pitchFamily="18" charset="0"/>
            </a:endParaRPr>
          </a:p>
          <a:p>
            <a:r>
              <a:rPr lang="fr-FR" sz="1800" dirty="0">
                <a:effectLst/>
                <a:latin typeface="Calibri" panose="020F0502020204030204" pitchFamily="34" charset="0"/>
                <a:ea typeface="Times New Roman" panose="02020603050405020304" pitchFamily="18" charset="0"/>
              </a:rPr>
              <a:t>V3 : création de réservations de places de cinéma, festivals, des jeux/quizz ; création d’un système de notations et d’avis, actualités (sur les sorties de films).</a:t>
            </a:r>
            <a:endParaRPr lang="fr-FR" sz="1800" dirty="0">
              <a:effectLst/>
              <a:latin typeface="Times New Roman" panose="02020603050405020304" pitchFamily="18" charset="0"/>
              <a:ea typeface="Times New Roman" panose="02020603050405020304" pitchFamily="18" charset="0"/>
            </a:endParaRPr>
          </a:p>
          <a:p>
            <a:r>
              <a:rPr lang="fr-FR" sz="1800" dirty="0">
                <a:effectLst/>
                <a:latin typeface="Calibri" panose="020F0502020204030204" pitchFamily="34" charset="0"/>
                <a:ea typeface="Times New Roman" panose="02020603050405020304" pitchFamily="18" charset="0"/>
              </a:rPr>
              <a:t>V4 : Si le site fonctionne bien un partenariat pourra s’envisager avec d’autres sites.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fr-FR" dirty="0"/>
          </a:p>
          <a:p>
            <a:r>
              <a:rPr lang="fr-FR" sz="1800" dirty="0">
                <a:effectLst/>
                <a:latin typeface="Calibri" panose="020F0502020204030204" pitchFamily="34" charset="0"/>
                <a:ea typeface="Calibri" panose="020F0502020204030204" pitchFamily="34" charset="0"/>
                <a:cs typeface="Times New Roman" panose="02020603050405020304" pitchFamily="18" charset="0"/>
              </a:rPr>
              <a:t> </a:t>
            </a:r>
          </a:p>
          <a:p>
            <a:r>
              <a:rPr lang="fr-FR" dirty="0">
                <a:latin typeface="Calibri" panose="020F0502020204030204" pitchFamily="34" charset="0"/>
                <a:ea typeface="Calibri" panose="020F0502020204030204" pitchFamily="34" charset="0"/>
                <a:cs typeface="Times New Roman" panose="02020603050405020304" pitchFamily="18" charset="0"/>
              </a:rPr>
              <a:t>A</a:t>
            </a:r>
            <a:r>
              <a:rPr lang="fr-FR" dirty="0">
                <a:effectLst/>
                <a:latin typeface="Calibri" panose="020F0502020204030204" pitchFamily="34" charset="0"/>
                <a:ea typeface="Calibri" panose="020F0502020204030204" pitchFamily="34" charset="0"/>
                <a:cs typeface="Times New Roman" panose="02020603050405020304" pitchFamily="18" charset="0"/>
              </a:rPr>
              <a:t>près le déploiement du site, la librairie envisage de lancer une campagne de publicité pour attirer plus de clients. </a:t>
            </a:r>
          </a:p>
          <a:p>
            <a:r>
              <a:rPr lang="fr-FR" dirty="0">
                <a:effectLst/>
                <a:latin typeface="Calibri" panose="020F0502020204030204" pitchFamily="34" charset="0"/>
                <a:ea typeface="Calibri" panose="020F0502020204030204" pitchFamily="34" charset="0"/>
                <a:cs typeface="Times New Roman" panose="02020603050405020304" pitchFamily="18" charset="0"/>
              </a:rPr>
              <a:t>Il sera mis en place un indicateur d’activité pour mesurer le taux de fréquentation du site, la durée moyenne de session par panier…</a:t>
            </a:r>
          </a:p>
          <a:p>
            <a:r>
              <a:rPr lang="fr-FR" dirty="0">
                <a:effectLst/>
                <a:latin typeface="Calibri" panose="020F0502020204030204" pitchFamily="34" charset="0"/>
                <a:ea typeface="Calibri" panose="020F0502020204030204" pitchFamily="34" charset="0"/>
                <a:cs typeface="Times New Roman" panose="02020603050405020304" pitchFamily="18" charset="0"/>
              </a:rPr>
              <a:t> </a:t>
            </a:r>
          </a:p>
          <a:p>
            <a:r>
              <a:rPr lang="fr-FR" sz="1400" dirty="0">
                <a:effectLst/>
                <a:latin typeface="Calibri" panose="020F0502020204030204" pitchFamily="34" charset="0"/>
                <a:ea typeface="Calibri" panose="020F0502020204030204" pitchFamily="34" charset="0"/>
                <a:cs typeface="Times New Roman" panose="02020603050405020304" pitchFamily="18" charset="0"/>
              </a:rPr>
              <a:t> </a:t>
            </a:r>
          </a:p>
          <a:p>
            <a:endParaRPr lang="fr-FR" dirty="0"/>
          </a:p>
        </p:txBody>
      </p:sp>
      <p:sp>
        <p:nvSpPr>
          <p:cNvPr id="4" name="ZoneTexte 3">
            <a:extLst>
              <a:ext uri="{FF2B5EF4-FFF2-40B4-BE49-F238E27FC236}">
                <a16:creationId xmlns:a16="http://schemas.microsoft.com/office/drawing/2014/main" id="{2DDF9E87-1D20-715C-03F5-861E8E6368D2}"/>
              </a:ext>
            </a:extLst>
          </p:cNvPr>
          <p:cNvSpPr txBox="1"/>
          <p:nvPr/>
        </p:nvSpPr>
        <p:spPr>
          <a:xfrm>
            <a:off x="86460" y="3214721"/>
            <a:ext cx="1742340" cy="369332"/>
          </a:xfrm>
          <a:prstGeom prst="rect">
            <a:avLst/>
          </a:prstGeom>
          <a:noFill/>
        </p:spPr>
        <p:txBody>
          <a:bodyPr wrap="square" rtlCol="0">
            <a:spAutoFit/>
          </a:bodyPr>
          <a:lstStyle/>
          <a:p>
            <a:pPr algn="ctr"/>
            <a:r>
              <a:rPr lang="fr-FR" b="1" i="1" dirty="0"/>
              <a:t>CONTEXTE</a:t>
            </a:r>
          </a:p>
        </p:txBody>
      </p:sp>
    </p:spTree>
    <p:extLst>
      <p:ext uri="{BB962C8B-B14F-4D97-AF65-F5344CB8AC3E}">
        <p14:creationId xmlns:p14="http://schemas.microsoft.com/office/powerpoint/2010/main" val="11890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3DF9B1-7874-B487-3338-CF02AE865E25}"/>
              </a:ext>
            </a:extLst>
          </p:cNvPr>
          <p:cNvPicPr>
            <a:picLocks noChangeAspect="1"/>
          </p:cNvPicPr>
          <p:nvPr/>
        </p:nvPicPr>
        <p:blipFill rotWithShape="1">
          <a:blip r:embed="rId3"/>
          <a:srcRect l="35938" r="25333" b="1"/>
          <a:stretch/>
        </p:blipFill>
        <p:spPr>
          <a:xfrm>
            <a:off x="8926286" y="97976"/>
            <a:ext cx="3265714" cy="6733898"/>
          </a:xfrm>
          <a:prstGeom prst="rect">
            <a:avLst/>
          </a:prstGeom>
        </p:spPr>
      </p:pic>
      <p:sp>
        <p:nvSpPr>
          <p:cNvPr id="2" name="Titre 1">
            <a:extLst>
              <a:ext uri="{FF2B5EF4-FFF2-40B4-BE49-F238E27FC236}">
                <a16:creationId xmlns:a16="http://schemas.microsoft.com/office/drawing/2014/main" id="{A3B87B95-4CC9-4C63-1007-F35800EAF87A}"/>
              </a:ext>
            </a:extLst>
          </p:cNvPr>
          <p:cNvSpPr>
            <a:spLocks noGrp="1"/>
          </p:cNvSpPr>
          <p:nvPr>
            <p:ph type="title"/>
          </p:nvPr>
        </p:nvSpPr>
        <p:spPr>
          <a:xfrm>
            <a:off x="1028075" y="383176"/>
            <a:ext cx="3935688" cy="769218"/>
          </a:xfrm>
        </p:spPr>
        <p:txBody>
          <a:bodyPr>
            <a:normAutofit/>
          </a:bodyPr>
          <a:lstStyle/>
          <a:p>
            <a:r>
              <a:rPr lang="fr-FR" b="1" dirty="0"/>
              <a:t>Introduction </a:t>
            </a:r>
          </a:p>
        </p:txBody>
      </p:sp>
      <p:sp>
        <p:nvSpPr>
          <p:cNvPr id="3" name="Espace réservé du contenu 2">
            <a:extLst>
              <a:ext uri="{FF2B5EF4-FFF2-40B4-BE49-F238E27FC236}">
                <a16:creationId xmlns:a16="http://schemas.microsoft.com/office/drawing/2014/main" id="{B7B18091-17AA-3DF4-EF11-C20C63088F60}"/>
              </a:ext>
            </a:extLst>
          </p:cNvPr>
          <p:cNvSpPr>
            <a:spLocks noGrp="1"/>
          </p:cNvSpPr>
          <p:nvPr>
            <p:ph sz="quarter" idx="13"/>
          </p:nvPr>
        </p:nvSpPr>
        <p:spPr>
          <a:xfrm>
            <a:off x="4546839" y="1650275"/>
            <a:ext cx="6200163" cy="5181599"/>
          </a:xfrm>
        </p:spPr>
        <p:txBody>
          <a:bodyPr>
            <a:normAutofit/>
          </a:bodyPr>
          <a:lstStyle/>
          <a:p>
            <a:pPr lvl="1">
              <a:buFont typeface="Wingdings" pitchFamily="2" charset="2"/>
              <a:buChar char="v"/>
            </a:pPr>
            <a:r>
              <a:rPr lang="fr-FR" dirty="0"/>
              <a:t>Ingénierie des besoins :</a:t>
            </a:r>
          </a:p>
          <a:p>
            <a:pPr marL="457200" lvl="1" indent="0">
              <a:buNone/>
            </a:pPr>
            <a:r>
              <a:rPr lang="fr-FR" dirty="0"/>
              <a:t>UML (langage de modélisation unifié)</a:t>
            </a:r>
          </a:p>
          <a:p>
            <a:pPr lvl="1">
              <a:buFont typeface="Wingdings" pitchFamily="2" charset="2"/>
              <a:buChar char="v"/>
            </a:pPr>
            <a:r>
              <a:rPr lang="fr-FR" dirty="0"/>
              <a:t>STOCKAGE DES DONNÉES :</a:t>
            </a:r>
          </a:p>
          <a:p>
            <a:pPr marL="457200" lvl="1" indent="0">
              <a:buNone/>
            </a:pPr>
            <a:r>
              <a:rPr lang="fr-FR" dirty="0"/>
              <a:t>base de donnée</a:t>
            </a:r>
          </a:p>
          <a:p>
            <a:pPr lvl="1">
              <a:buFont typeface="Wingdings" pitchFamily="2" charset="2"/>
              <a:buChar char="v"/>
            </a:pPr>
            <a:r>
              <a:rPr lang="fr-FR" dirty="0"/>
              <a:t>ARCHITECTURE : </a:t>
            </a:r>
          </a:p>
          <a:p>
            <a:pPr marL="457200" lvl="1" indent="0">
              <a:buNone/>
            </a:pPr>
            <a:r>
              <a:rPr lang="fr-FR" dirty="0"/>
              <a:t>3 TIERS</a:t>
            </a:r>
          </a:p>
          <a:p>
            <a:pPr lvl="1">
              <a:buFont typeface="Wingdings" pitchFamily="2" charset="2"/>
              <a:buChar char="v"/>
            </a:pPr>
            <a:r>
              <a:rPr lang="fr-FR" dirty="0"/>
              <a:t>WIREFRAMES:</a:t>
            </a:r>
          </a:p>
          <a:p>
            <a:pPr marL="457200" lvl="1" indent="0">
              <a:buNone/>
            </a:pPr>
            <a:r>
              <a:rPr lang="fr-FR" dirty="0"/>
              <a:t>Maquettes du futur site</a:t>
            </a:r>
          </a:p>
          <a:p>
            <a:pPr lvl="1">
              <a:buFont typeface="Wingdings" pitchFamily="2" charset="2"/>
              <a:buChar char="v"/>
            </a:pPr>
            <a:r>
              <a:rPr lang="fr-FR" dirty="0"/>
              <a:t>Plan de développement:</a:t>
            </a:r>
          </a:p>
          <a:p>
            <a:pPr marL="457200" lvl="1" indent="0">
              <a:buNone/>
            </a:pPr>
            <a:r>
              <a:rPr lang="fr-FR" dirty="0"/>
              <a:t>Test, </a:t>
            </a:r>
            <a:r>
              <a:rPr lang="fr-FR" dirty="0" err="1"/>
              <a:t>kpi</a:t>
            </a:r>
            <a:r>
              <a:rPr lang="fr-FR" dirty="0"/>
              <a:t>…</a:t>
            </a:r>
          </a:p>
        </p:txBody>
      </p:sp>
      <p:sp>
        <p:nvSpPr>
          <p:cNvPr id="4" name="Espace réservé du texte 3">
            <a:extLst>
              <a:ext uri="{FF2B5EF4-FFF2-40B4-BE49-F238E27FC236}">
                <a16:creationId xmlns:a16="http://schemas.microsoft.com/office/drawing/2014/main" id="{352A2611-5201-D72A-7612-9ACA93CCC48D}"/>
              </a:ext>
            </a:extLst>
          </p:cNvPr>
          <p:cNvSpPr>
            <a:spLocks noGrp="1"/>
          </p:cNvSpPr>
          <p:nvPr>
            <p:ph type="body" sz="half" idx="2"/>
          </p:nvPr>
        </p:nvSpPr>
        <p:spPr>
          <a:xfrm>
            <a:off x="913774" y="1262743"/>
            <a:ext cx="3935689" cy="4528457"/>
          </a:xfrm>
        </p:spPr>
        <p:txBody>
          <a:bodyPr>
            <a:normAutofit/>
          </a:bodyPr>
          <a:lstStyle/>
          <a:p>
            <a:r>
              <a:rPr lang="fr-FR" b="1" i="0" u="sng" dirty="0">
                <a:effectLst/>
                <a:latin typeface="Lucida Grande" panose="020B0600040502020204" pitchFamily="34" charset="0"/>
              </a:rPr>
              <a:t>système INFORMATION: </a:t>
            </a:r>
          </a:p>
          <a:p>
            <a:pPr algn="just"/>
            <a:r>
              <a:rPr lang="fr-FR" b="0" i="0" dirty="0">
                <a:effectLst/>
                <a:latin typeface="Lucida Grande" panose="020B0600040502020204" pitchFamily="34" charset="0"/>
              </a:rPr>
              <a:t>Le but de la modélisation d’un SI, est de spécifier les besoins et les exigences des acteurs.</a:t>
            </a:r>
          </a:p>
          <a:p>
            <a:pPr algn="just"/>
            <a:r>
              <a:rPr lang="fr-FR" dirty="0"/>
              <a:t>Nous allons voir tout au long de ce projet les différents diagrammes mis en place afin de construire la future application. </a:t>
            </a:r>
          </a:p>
        </p:txBody>
      </p:sp>
      <p:sp>
        <p:nvSpPr>
          <p:cNvPr id="5" name="Espace réservé du numéro de diapositive 4">
            <a:extLst>
              <a:ext uri="{FF2B5EF4-FFF2-40B4-BE49-F238E27FC236}">
                <a16:creationId xmlns:a16="http://schemas.microsoft.com/office/drawing/2014/main" id="{508D09B1-A876-A491-5182-5393960505FA}"/>
              </a:ext>
            </a:extLst>
          </p:cNvPr>
          <p:cNvSpPr>
            <a:spLocks noGrp="1"/>
          </p:cNvSpPr>
          <p:nvPr>
            <p:ph type="sldNum" sz="quarter" idx="12"/>
          </p:nvPr>
        </p:nvSpPr>
        <p:spPr/>
        <p:txBody>
          <a:bodyPr>
            <a:normAutofit/>
          </a:bodyPr>
          <a:lstStyle/>
          <a:p>
            <a:pPr>
              <a:spcAft>
                <a:spcPts val="600"/>
              </a:spcAft>
            </a:pPr>
            <a:fld id="{FA444D5F-A761-4149-8427-5F476A721CF9}" type="slidenum">
              <a:rPr lang="fr-FR">
                <a:solidFill>
                  <a:srgbClr val="FFFFFF"/>
                </a:solidFill>
              </a:rPr>
              <a:pPr>
                <a:spcAft>
                  <a:spcPts val="600"/>
                </a:spcAft>
              </a:pPr>
              <a:t>4</a:t>
            </a:fld>
            <a:endParaRPr lang="fr-FR" dirty="0">
              <a:solidFill>
                <a:srgbClr val="FFFFFF"/>
              </a:solidFill>
            </a:endParaRPr>
          </a:p>
        </p:txBody>
      </p:sp>
    </p:spTree>
    <p:extLst>
      <p:ext uri="{BB962C8B-B14F-4D97-AF65-F5344CB8AC3E}">
        <p14:creationId xmlns:p14="http://schemas.microsoft.com/office/powerpoint/2010/main" val="3062591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43AE91E0-E0F1-9F03-00A7-24765AA4A0E4}"/>
              </a:ext>
            </a:extLst>
          </p:cNvPr>
          <p:cNvSpPr>
            <a:spLocks noGrp="1"/>
          </p:cNvSpPr>
          <p:nvPr>
            <p:ph sz="quarter" idx="13"/>
          </p:nvPr>
        </p:nvSpPr>
        <p:spPr/>
        <p:txBody>
          <a:bodyPr/>
          <a:lstStyle/>
          <a:p>
            <a:r>
              <a:rPr lang="fr-FR" dirty="0"/>
              <a:t>INGENIERIE DES BESOINS AVEC LES GRAPHIQUES suivants :</a:t>
            </a:r>
          </a:p>
          <a:p>
            <a:endParaRPr lang="fr-FR" dirty="0"/>
          </a:p>
          <a:p>
            <a:r>
              <a:rPr lang="fr-FR" dirty="0"/>
              <a:t>Cas d’utilisation</a:t>
            </a:r>
          </a:p>
          <a:p>
            <a:r>
              <a:rPr lang="fr-FR" dirty="0"/>
              <a:t>Diagramme d’activité </a:t>
            </a:r>
          </a:p>
          <a:p>
            <a:r>
              <a:rPr lang="fr-FR" dirty="0"/>
              <a:t>Diagramme de séquences</a:t>
            </a:r>
          </a:p>
          <a:p>
            <a:r>
              <a:rPr lang="fr-FR" dirty="0"/>
              <a:t>Diagramme d’objet</a:t>
            </a:r>
          </a:p>
          <a:p>
            <a:r>
              <a:rPr lang="fr-FR" dirty="0"/>
              <a:t>Diagramme de classes</a:t>
            </a:r>
          </a:p>
          <a:p>
            <a:endParaRPr lang="fr-FR" dirty="0"/>
          </a:p>
          <a:p>
            <a:endParaRPr lang="fr-FR" dirty="0"/>
          </a:p>
        </p:txBody>
      </p:sp>
      <p:sp>
        <p:nvSpPr>
          <p:cNvPr id="5" name="Espace réservé du numéro de diapositive 4">
            <a:extLst>
              <a:ext uri="{FF2B5EF4-FFF2-40B4-BE49-F238E27FC236}">
                <a16:creationId xmlns:a16="http://schemas.microsoft.com/office/drawing/2014/main" id="{27D99469-2A25-01F6-3A43-7BDE2D333D5B}"/>
              </a:ext>
            </a:extLst>
          </p:cNvPr>
          <p:cNvSpPr>
            <a:spLocks noGrp="1"/>
          </p:cNvSpPr>
          <p:nvPr>
            <p:ph type="sldNum" sz="quarter" idx="12"/>
          </p:nvPr>
        </p:nvSpPr>
        <p:spPr/>
        <p:txBody>
          <a:bodyPr/>
          <a:lstStyle/>
          <a:p>
            <a:fld id="{FA444D5F-A761-4149-8427-5F476A721CF9}" type="slidenum">
              <a:rPr lang="fr-FR" smtClean="0"/>
              <a:t>5</a:t>
            </a:fld>
            <a:endParaRPr lang="fr-FR"/>
          </a:p>
        </p:txBody>
      </p:sp>
      <p:pic>
        <p:nvPicPr>
          <p:cNvPr id="1026" name="Picture 2" descr="UML (informatique) — Wikipédia">
            <a:extLst>
              <a:ext uri="{FF2B5EF4-FFF2-40B4-BE49-F238E27FC236}">
                <a16:creationId xmlns:a16="http://schemas.microsoft.com/office/drawing/2014/main" id="{10B61A97-0693-007A-AC78-2285D0DC09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340100" cy="2425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3766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8195DA-EE58-A7BE-7A49-68F67BA3A2DD}"/>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20715225-FD4C-013C-33D3-853FB89E4530}"/>
              </a:ext>
            </a:extLst>
          </p:cNvPr>
          <p:cNvSpPr>
            <a:spLocks noGrp="1"/>
          </p:cNvSpPr>
          <p:nvPr>
            <p:ph sz="quarter" idx="13"/>
          </p:nvPr>
        </p:nvSpPr>
        <p:spPr/>
        <p:txBody>
          <a:bodyPr/>
          <a:lstStyle/>
          <a:p>
            <a:r>
              <a:rPr lang="fr-FR" b="1" dirty="0"/>
              <a:t>DIAGRAMME DE CAS D’UTILISATION REPRÉSENTANT PLUSIEURS ACTEURS : IL SERT À MONTRER LE COMPORTEMENT DANS LE CAS OÙ TOUT VA BIEN ENTRE LES DIFFÉRENTS ET LEURS COMPORTEMENTS. </a:t>
            </a:r>
          </a:p>
        </p:txBody>
      </p:sp>
      <p:sp>
        <p:nvSpPr>
          <p:cNvPr id="4" name="Espace réservé du texte 3">
            <a:extLst>
              <a:ext uri="{FF2B5EF4-FFF2-40B4-BE49-F238E27FC236}">
                <a16:creationId xmlns:a16="http://schemas.microsoft.com/office/drawing/2014/main" id="{D785F324-BD6B-33DE-C6EA-9573BCAB3260}"/>
              </a:ext>
            </a:extLst>
          </p:cNvPr>
          <p:cNvSpPr>
            <a:spLocks noGrp="1"/>
          </p:cNvSpPr>
          <p:nvPr>
            <p:ph type="body" sz="half" idx="2"/>
          </p:nvPr>
        </p:nvSpPr>
        <p:spPr/>
        <p:txBody>
          <a:bodyPr/>
          <a:lstStyle/>
          <a:p>
            <a:endParaRPr lang="fr-FR"/>
          </a:p>
        </p:txBody>
      </p:sp>
      <p:sp>
        <p:nvSpPr>
          <p:cNvPr id="5" name="Espace réservé du numéro de diapositive 4">
            <a:extLst>
              <a:ext uri="{FF2B5EF4-FFF2-40B4-BE49-F238E27FC236}">
                <a16:creationId xmlns:a16="http://schemas.microsoft.com/office/drawing/2014/main" id="{70C928A9-6384-EDF0-8C58-37AC53580D65}"/>
              </a:ext>
            </a:extLst>
          </p:cNvPr>
          <p:cNvSpPr>
            <a:spLocks noGrp="1"/>
          </p:cNvSpPr>
          <p:nvPr>
            <p:ph type="sldNum" sz="quarter" idx="12"/>
          </p:nvPr>
        </p:nvSpPr>
        <p:spPr/>
        <p:txBody>
          <a:bodyPr/>
          <a:lstStyle/>
          <a:p>
            <a:fld id="{FA444D5F-A761-4149-8427-5F476A721CF9}" type="slidenum">
              <a:rPr lang="fr-FR" smtClean="0"/>
              <a:t>6</a:t>
            </a:fld>
            <a:endParaRPr lang="fr-FR"/>
          </a:p>
        </p:txBody>
      </p:sp>
    </p:spTree>
    <p:extLst>
      <p:ext uri="{BB962C8B-B14F-4D97-AF65-F5344CB8AC3E}">
        <p14:creationId xmlns:p14="http://schemas.microsoft.com/office/powerpoint/2010/main" val="3161621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06" name="Picture 2">
            <a:extLst>
              <a:ext uri="{FF2B5EF4-FFF2-40B4-BE49-F238E27FC236}">
                <a16:creationId xmlns:a16="http://schemas.microsoft.com/office/drawing/2014/main" id="{93274B0C-1CB3-4AA4-A183-20B7FE5DB1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107">
            <a:extLst>
              <a:ext uri="{FF2B5EF4-FFF2-40B4-BE49-F238E27FC236}">
                <a16:creationId xmlns:a16="http://schemas.microsoft.com/office/drawing/2014/main" id="{2E640319-3BB6-49BF-BAF4-D63FEC73E14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Image 2" descr="Une image contenant texte, capture d’écran, diagramme, ligne&#10;&#10;Description générée automatiquement">
            <a:extLst>
              <a:ext uri="{FF2B5EF4-FFF2-40B4-BE49-F238E27FC236}">
                <a16:creationId xmlns:a16="http://schemas.microsoft.com/office/drawing/2014/main" id="{825EBAF2-8F5F-A347-51BB-CFE9B7321757}"/>
              </a:ext>
            </a:extLst>
          </p:cNvPr>
          <p:cNvPicPr>
            <a:picLocks noChangeAspect="1"/>
          </p:cNvPicPr>
          <p:nvPr/>
        </p:nvPicPr>
        <p:blipFill rotWithShape="1">
          <a:blip r:embed="rId5"/>
          <a:srcRect t="19012" b="7936"/>
          <a:stretch/>
        </p:blipFill>
        <p:spPr>
          <a:xfrm>
            <a:off x="20" y="10"/>
            <a:ext cx="12191980" cy="6857990"/>
          </a:xfrm>
          <a:prstGeom prst="rect">
            <a:avLst/>
          </a:prstGeom>
        </p:spPr>
      </p:pic>
      <p:sp>
        <p:nvSpPr>
          <p:cNvPr id="7" name="Espace réservé du numéro de diapositive 6">
            <a:extLst>
              <a:ext uri="{FF2B5EF4-FFF2-40B4-BE49-F238E27FC236}">
                <a16:creationId xmlns:a16="http://schemas.microsoft.com/office/drawing/2014/main" id="{E18CD9A0-D376-3504-CD67-ABA25E436BC6}"/>
              </a:ext>
            </a:extLst>
          </p:cNvPr>
          <p:cNvSpPr>
            <a:spLocks noGrp="1"/>
          </p:cNvSpPr>
          <p:nvPr>
            <p:ph type="sldNum" sz="quarter" idx="12"/>
          </p:nvPr>
        </p:nvSpPr>
        <p:spPr>
          <a:xfrm>
            <a:off x="10514011" y="5883275"/>
            <a:ext cx="764215" cy="365125"/>
          </a:xfrm>
        </p:spPr>
        <p:txBody>
          <a:bodyPr vert="horz" lIns="91440" tIns="45720" rIns="91440" bIns="45720" rtlCol="0" anchor="ctr">
            <a:normAutofit/>
          </a:bodyPr>
          <a:lstStyle/>
          <a:p>
            <a:pPr>
              <a:spcAft>
                <a:spcPts val="600"/>
              </a:spcAft>
            </a:pPr>
            <a:fld id="{FA444D5F-A761-4149-8427-5F476A721CF9}" type="slidenum">
              <a:rPr lang="en-US">
                <a:solidFill>
                  <a:srgbClr val="FFFFFF"/>
                </a:solidFill>
              </a:rPr>
              <a:pPr>
                <a:spcAft>
                  <a:spcPts val="600"/>
                </a:spcAft>
              </a:pPr>
              <a:t>7</a:t>
            </a:fld>
            <a:endParaRPr lang="en-US">
              <a:solidFill>
                <a:srgbClr val="FFFFFF"/>
              </a:solidFill>
            </a:endParaRPr>
          </a:p>
        </p:txBody>
      </p:sp>
    </p:spTree>
    <p:extLst>
      <p:ext uri="{BB962C8B-B14F-4D97-AF65-F5344CB8AC3E}">
        <p14:creationId xmlns:p14="http://schemas.microsoft.com/office/powerpoint/2010/main" val="2554281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8AA212-5B35-380A-F859-ECB1FBD40312}"/>
              </a:ext>
            </a:extLst>
          </p:cNvPr>
          <p:cNvSpPr>
            <a:spLocks noGrp="1"/>
          </p:cNvSpPr>
          <p:nvPr>
            <p:ph type="ctrTitle"/>
          </p:nvPr>
        </p:nvSpPr>
        <p:spPr/>
        <p:txBody>
          <a:bodyPr/>
          <a:lstStyle/>
          <a:p>
            <a:r>
              <a:rPr lang="fr-FR" dirty="0"/>
              <a:t>INTERFACE HOMME MACHINE</a:t>
            </a:r>
          </a:p>
        </p:txBody>
      </p:sp>
      <p:sp>
        <p:nvSpPr>
          <p:cNvPr id="3" name="Sous-titre 2">
            <a:extLst>
              <a:ext uri="{FF2B5EF4-FFF2-40B4-BE49-F238E27FC236}">
                <a16:creationId xmlns:a16="http://schemas.microsoft.com/office/drawing/2014/main" id="{5C7C48F6-C491-D995-1EAC-DF685EBC6E1B}"/>
              </a:ext>
            </a:extLst>
          </p:cNvPr>
          <p:cNvSpPr>
            <a:spLocks noGrp="1"/>
          </p:cNvSpPr>
          <p:nvPr>
            <p:ph type="subTitle" idx="1"/>
          </p:nvPr>
        </p:nvSpPr>
        <p:spPr/>
        <p:txBody>
          <a:bodyPr/>
          <a:lstStyle/>
          <a:p>
            <a:r>
              <a:rPr lang="fr-FR" dirty="0"/>
              <a:t>SERT À DEMONTRER L’INTÉRACTION ENTRE L’HOMME ET LA MACHINE, PAR EXEMPLE LORS DE LA VALIDATION DU COMMANDE. </a:t>
            </a:r>
          </a:p>
        </p:txBody>
      </p:sp>
    </p:spTree>
    <p:extLst>
      <p:ext uri="{BB962C8B-B14F-4D97-AF65-F5344CB8AC3E}">
        <p14:creationId xmlns:p14="http://schemas.microsoft.com/office/powerpoint/2010/main" val="940723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4D9A6AD-D3FF-D19C-78FE-B01945637312}"/>
              </a:ext>
            </a:extLst>
          </p:cNvPr>
          <p:cNvSpPr>
            <a:spLocks noGrp="1"/>
          </p:cNvSpPr>
          <p:nvPr>
            <p:ph type="sldNum" sz="quarter" idx="12"/>
          </p:nvPr>
        </p:nvSpPr>
        <p:spPr>
          <a:xfrm>
            <a:off x="10100316" y="5883275"/>
            <a:ext cx="764215" cy="365125"/>
          </a:xfrm>
        </p:spPr>
        <p:txBody>
          <a:bodyPr>
            <a:normAutofit/>
          </a:bodyPr>
          <a:lstStyle/>
          <a:p>
            <a:pPr>
              <a:spcAft>
                <a:spcPts val="600"/>
              </a:spcAft>
            </a:pPr>
            <a:fld id="{FA444D5F-A761-4149-8427-5F476A721CF9}" type="slidenum">
              <a:rPr lang="fr-FR"/>
              <a:pPr>
                <a:spcAft>
                  <a:spcPts val="600"/>
                </a:spcAft>
              </a:pPr>
              <a:t>9</a:t>
            </a:fld>
            <a:endParaRPr lang="fr-FR"/>
          </a:p>
        </p:txBody>
      </p:sp>
      <p:pic>
        <p:nvPicPr>
          <p:cNvPr id="4" name="Image 3" descr="Une image contenant diagramme&#10;&#10;Description générée automatiquement">
            <a:extLst>
              <a:ext uri="{FF2B5EF4-FFF2-40B4-BE49-F238E27FC236}">
                <a16:creationId xmlns:a16="http://schemas.microsoft.com/office/drawing/2014/main" id="{EA413B30-117A-C18F-CC3F-159B916F677A}"/>
              </a:ext>
            </a:extLst>
          </p:cNvPr>
          <p:cNvPicPr>
            <a:picLocks noChangeAspect="1"/>
          </p:cNvPicPr>
          <p:nvPr/>
        </p:nvPicPr>
        <p:blipFill>
          <a:blip r:embed="rId3"/>
          <a:stretch>
            <a:fillRect/>
          </a:stretch>
        </p:blipFill>
        <p:spPr>
          <a:xfrm>
            <a:off x="0" y="1"/>
            <a:ext cx="11865685" cy="6734286"/>
          </a:xfrm>
          <a:prstGeom prst="roundRect">
            <a:avLst>
              <a:gd name="adj" fmla="val 5301"/>
            </a:avLst>
          </a:prstGeom>
          <a:ln w="1905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940160882"/>
      </p:ext>
    </p:extLst>
  </p:cSld>
  <p:clrMapOvr>
    <a:masterClrMapping/>
  </p:clrMapOvr>
</p:sld>
</file>

<file path=ppt/theme/theme1.xml><?xml version="1.0" encoding="utf-8"?>
<a:theme xmlns:a="http://schemas.openxmlformats.org/drawingml/2006/main" name="Ronds dans l’eau">
  <a:themeElements>
    <a:clrScheme name="Ronds dans l’eau">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Ronds dans l’eau">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onds dans l’eau">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{AFE34A93-327F-B94F-928E-5A13A25D7EE7}tf10001073</Template>
  <TotalTime>9990</TotalTime>
  <Words>1185</Words>
  <Application>Microsoft Macintosh PowerPoint</Application>
  <PresentationFormat>Grand écran</PresentationFormat>
  <Paragraphs>126</Paragraphs>
  <Slides>24</Slides>
  <Notes>15</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24</vt:i4>
      </vt:variant>
    </vt:vector>
  </HeadingPairs>
  <TitlesOfParts>
    <vt:vector size="35" baseType="lpstr">
      <vt:lpstr>-apple-system</vt:lpstr>
      <vt:lpstr>APPLE CHANCERY</vt:lpstr>
      <vt:lpstr>Arial</vt:lpstr>
      <vt:lpstr>Calibri</vt:lpstr>
      <vt:lpstr>Google Sans</vt:lpstr>
      <vt:lpstr>Lucida Grande</vt:lpstr>
      <vt:lpstr>Nunito Sans</vt:lpstr>
      <vt:lpstr>Times New Roman</vt:lpstr>
      <vt:lpstr>Tw Cen MT</vt:lpstr>
      <vt:lpstr>Wingdings</vt:lpstr>
      <vt:lpstr>Ronds dans l’eau</vt:lpstr>
      <vt:lpstr>FATIMA Consultante WEB OCTO TECHNOLOGY</vt:lpstr>
      <vt:lpstr>SEPTARCHE LIBRAIRIE</vt:lpstr>
      <vt:lpstr>Présentation PowerPoint</vt:lpstr>
      <vt:lpstr>Introduction </vt:lpstr>
      <vt:lpstr>Présentation PowerPoint</vt:lpstr>
      <vt:lpstr>Présentation PowerPoint</vt:lpstr>
      <vt:lpstr>Présentation PowerPoint</vt:lpstr>
      <vt:lpstr>INTERFACE HOMME MACHINE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MODELE PHYSIQUE DONNEES</vt:lpstr>
      <vt:lpstr>Présentation PowerPoint</vt:lpstr>
      <vt:lpstr>3TIERS</vt:lpstr>
      <vt:lpstr>WIREFRAMES DU FUTUR SITE</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SEPTARCHE LIBRAIRIE</dc:title>
  <dc:creator>KAAOUAN, Fatima</dc:creator>
  <cp:lastModifiedBy>KAAOUAN, Fatima</cp:lastModifiedBy>
  <cp:revision>17</cp:revision>
  <dcterms:created xsi:type="dcterms:W3CDTF">2023-03-17T12:15:11Z</dcterms:created>
  <dcterms:modified xsi:type="dcterms:W3CDTF">2023-05-30T21:36:47Z</dcterms:modified>
</cp:coreProperties>
</file>

<file path=docProps/thumbnail.jpeg>
</file>